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1FA537-AA4C-4FA7-9F17-0E1C7A5E6535}">
  <a:tblStyle styleId="{051FA537-AA4C-4FA7-9F17-0E1C7A5E65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1658" autoAdjust="0"/>
  </p:normalViewPr>
  <p:slideViewPr>
    <p:cSldViewPr snapToGrid="0">
      <p:cViewPr>
        <p:scale>
          <a:sx n="30" d="100"/>
          <a:sy n="30" d="100"/>
        </p:scale>
        <p:origin x="2011"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a55497561_0_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a5549756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a5549756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a5549756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China was an option but there was not enough info so we had to pivot and landed on India</a:t>
            </a:r>
          </a:p>
          <a:p>
            <a:pPr marL="171450" lvl="0" indent="-171450" algn="l" rtl="0">
              <a:spcBef>
                <a:spcPts val="0"/>
              </a:spcBef>
              <a:spcAft>
                <a:spcPts val="0"/>
              </a:spcAft>
              <a:buFontTx/>
              <a:buChar char="-"/>
            </a:pPr>
            <a:r>
              <a:rPr lang="en-US" dirty="0"/>
              <a:t>Even for India, we realize fast that we could not pull the historical data using an API to call </a:t>
            </a:r>
          </a:p>
          <a:p>
            <a:pPr marL="171450" lvl="0" indent="-171450" algn="l" rtl="0">
              <a:spcBef>
                <a:spcPts val="0"/>
              </a:spcBef>
              <a:spcAft>
                <a:spcPts val="0"/>
              </a:spcAft>
              <a:buFontTx/>
              <a:buChar char="-"/>
            </a:pPr>
            <a:r>
              <a:rPr lang="en-US" dirty="0"/>
              <a:t>So we had to leverage the historical CSV and use python to clean the data</a:t>
            </a:r>
          </a:p>
          <a:p>
            <a:pPr marL="171450" lvl="0" indent="-171450" algn="l" rtl="0">
              <a:spcBef>
                <a:spcPts val="0"/>
              </a:spcBef>
              <a:spcAft>
                <a:spcPts val="0"/>
              </a:spcAft>
              <a:buFontTx/>
              <a:buChar char="-"/>
            </a:pPr>
            <a:r>
              <a:rPr lang="en-US" dirty="0"/>
              <a:t>We were very thoughtful of the visuals to show because that was important to illustrate our findings</a:t>
            </a:r>
          </a:p>
          <a:p>
            <a:pPr marL="171450" lvl="0" indent="-171450" algn="l" rtl="0">
              <a:spcBef>
                <a:spcPts val="0"/>
              </a:spcBef>
              <a:spcAft>
                <a:spcPts val="0"/>
              </a:spcAft>
              <a:buFontTx/>
              <a:buChar char="-"/>
            </a:pPr>
            <a:r>
              <a:rPr lang="en-US" dirty="0"/>
              <a:t>Working within the time constraints was a challenge, but given more time we could have perhaps done a scatter plot with a regression analysis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a5549756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a5549756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article we read suggests that it may be due to high humidity, but do to time constraints we did not analyze further</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a55497561_0_1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a5549756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a55497561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a554975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exend Deca"/>
                <a:ea typeface="Lexend Deca"/>
                <a:cs typeface="Lexend Deca"/>
                <a:sym typeface="Lexend Deca"/>
              </a:rPr>
              <a:t> In this project, we will analyze and create visualizations that compare the air pollution in India’s four major cities pre and post COVID-19 times.</a:t>
            </a:r>
            <a:endParaRPr>
              <a:latin typeface="Lexend Deca"/>
              <a:ea typeface="Lexend Deca"/>
              <a:cs typeface="Lexend Deca"/>
              <a:sym typeface="Lexend Deca"/>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a55497561_0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a5549756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NYC population 8,399,000; decrease of around 0.01% from last year; 11000 people per square km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a5549756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a5549756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a55497561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a5549756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a55497561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a5549756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a55497561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a554975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pollutants. CO has the highest pollutants amongst all four cities. Derived from alternative fuels and production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a55497561_0_1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a5549756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Mumbai less strict (phase 1 reopening)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a55497561_0_1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a5549756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Kolkata strict lockdown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4250" y="351375"/>
            <a:ext cx="7215600" cy="2467800"/>
          </a:xfrm>
          <a:prstGeom prst="rect">
            <a:avLst/>
          </a:prstGeom>
          <a:effectLst>
            <a:outerShdw blurRad="85725" dist="28575" dir="5400000" algn="bl" rotWithShape="0">
              <a:schemeClr val="dk1">
                <a:alpha val="38000"/>
              </a:schemeClr>
            </a:outerShdw>
          </a:effectLst>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Only clouds">
  <p:cSld name="BLANK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Transparent clouds">
  <p:cSld name="BLANK_1_1">
    <p:bg>
      <p:bgPr>
        <a:gradFill>
          <a:gsLst>
            <a:gs pos="0">
              <a:schemeClr val="dk1"/>
            </a:gs>
            <a:gs pos="100000">
              <a:schemeClr val="accent2"/>
            </a:gs>
          </a:gsLst>
          <a:lin ang="5400012" scaled="0"/>
        </a:gra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a:blip r:embed="rId2">
            <a:alphaModFix/>
          </a:blip>
          <a:stretch>
            <a:fillRect/>
          </a:stretch>
        </p:blipFill>
        <p:spPr>
          <a:xfrm>
            <a:off x="0" y="0"/>
            <a:ext cx="9144000" cy="5143508"/>
          </a:xfrm>
          <a:prstGeom prst="rect">
            <a:avLst/>
          </a:prstGeom>
          <a:noFill/>
          <a:ln>
            <a:noFill/>
          </a:ln>
        </p:spPr>
      </p:pic>
      <p:sp>
        <p:nvSpPr>
          <p:cNvPr id="64" name="Google Shape;64;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Transparent city">
  <p:cSld name="BLANK_1_1_1">
    <p:bg>
      <p:bgPr>
        <a:gradFill>
          <a:gsLst>
            <a:gs pos="0">
              <a:schemeClr val="dk1"/>
            </a:gs>
            <a:gs pos="100000">
              <a:schemeClr val="accent2"/>
            </a:gs>
          </a:gsLst>
          <a:lin ang="5400012" scaled="0"/>
        </a:gradFill>
        <a:effectLst/>
      </p:bgPr>
    </p:bg>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67" name="Google Shape;67;p1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547887"/>
            <a:ext cx="7772400" cy="10272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685800" y="2671914"/>
            <a:ext cx="7772400" cy="3141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a:lvl1pPr>
            <a:lvl2pPr lvl="1" algn="ctr" rtl="0">
              <a:spcBef>
                <a:spcPts val="0"/>
              </a:spcBef>
              <a:spcAft>
                <a:spcPts val="0"/>
              </a:spcAft>
              <a:buClr>
                <a:schemeClr val="dk1"/>
              </a:buClr>
              <a:buSzPts val="3000"/>
              <a:buNone/>
              <a:defRPr sz="3000"/>
            </a:lvl2pPr>
            <a:lvl3pPr lvl="2" algn="ctr" rtl="0">
              <a:spcBef>
                <a:spcPts val="0"/>
              </a:spcBef>
              <a:spcAft>
                <a:spcPts val="0"/>
              </a:spcAft>
              <a:buClr>
                <a:schemeClr val="dk1"/>
              </a:buClr>
              <a:buSzPts val="3000"/>
              <a:buNone/>
              <a:defRPr sz="3000"/>
            </a:lvl3pPr>
            <a:lvl4pPr lvl="3" algn="ctr" rtl="0">
              <a:spcBef>
                <a:spcPts val="0"/>
              </a:spcBef>
              <a:spcAft>
                <a:spcPts val="0"/>
              </a:spcAft>
              <a:buClr>
                <a:schemeClr val="dk1"/>
              </a:buClr>
              <a:buSzPts val="3000"/>
              <a:buNone/>
              <a:defRPr sz="3000"/>
            </a:lvl4pPr>
            <a:lvl5pPr lvl="4" algn="ctr" rtl="0">
              <a:spcBef>
                <a:spcPts val="0"/>
              </a:spcBef>
              <a:spcAft>
                <a:spcPts val="0"/>
              </a:spcAft>
              <a:buClr>
                <a:schemeClr val="dk1"/>
              </a:buClr>
              <a:buSzPts val="3000"/>
              <a:buNone/>
              <a:defRPr sz="3000"/>
            </a:lvl5pPr>
            <a:lvl6pPr lvl="5" algn="ctr" rtl="0">
              <a:spcBef>
                <a:spcPts val="0"/>
              </a:spcBef>
              <a:spcAft>
                <a:spcPts val="0"/>
              </a:spcAft>
              <a:buClr>
                <a:schemeClr val="dk1"/>
              </a:buClr>
              <a:buSzPts val="3000"/>
              <a:buNone/>
              <a:defRPr sz="3000"/>
            </a:lvl6pPr>
            <a:lvl7pPr lvl="6" algn="ctr" rtl="0">
              <a:spcBef>
                <a:spcPts val="0"/>
              </a:spcBef>
              <a:spcAft>
                <a:spcPts val="0"/>
              </a:spcAft>
              <a:buClr>
                <a:schemeClr val="dk1"/>
              </a:buClr>
              <a:buSzPts val="3000"/>
              <a:buNone/>
              <a:defRPr sz="3000"/>
            </a:lvl7pPr>
            <a:lvl8pPr lvl="7" algn="ctr" rtl="0">
              <a:spcBef>
                <a:spcPts val="0"/>
              </a:spcBef>
              <a:spcAft>
                <a:spcPts val="0"/>
              </a:spcAft>
              <a:buClr>
                <a:schemeClr val="dk1"/>
              </a:buClr>
              <a:buSzPts val="3000"/>
              <a:buNone/>
              <a:defRPr sz="3000"/>
            </a:lvl8pPr>
            <a:lvl9pPr lvl="8" algn="ctr" rtl="0">
              <a:spcBef>
                <a:spcPts val="0"/>
              </a:spcBef>
              <a:spcAft>
                <a:spcPts val="0"/>
              </a:spcAft>
              <a:buClr>
                <a:schemeClr val="dk1"/>
              </a:buClr>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100000">
              <a:schemeClr val="accent1"/>
            </a:gs>
          </a:gsLst>
          <a:lin ang="5400012" scaled="0"/>
        </a:gra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mt="70000"/>
          </a:blip>
          <a:stretch>
            <a:fillRect/>
          </a:stretch>
        </p:blipFill>
        <p:spPr>
          <a:xfrm>
            <a:off x="0" y="0"/>
            <a:ext cx="9144000" cy="5143508"/>
          </a:xfrm>
          <a:prstGeom prst="rect">
            <a:avLst/>
          </a:prstGeom>
          <a:noFill/>
          <a:ln>
            <a:noFill/>
          </a:ln>
        </p:spPr>
      </p:pic>
      <p:pic>
        <p:nvPicPr>
          <p:cNvPr id="16" name="Google Shape;16;p4"/>
          <p:cNvPicPr preferRelativeResize="0"/>
          <p:nvPr/>
        </p:nvPicPr>
        <p:blipFill rotWithShape="1">
          <a:blip r:embed="rId3">
            <a:alphaModFix/>
          </a:blip>
          <a:srcRect t="19054"/>
          <a:stretch/>
        </p:blipFill>
        <p:spPr>
          <a:xfrm>
            <a:off x="0" y="3701723"/>
            <a:ext cx="9144000" cy="1441775"/>
          </a:xfrm>
          <a:prstGeom prst="rect">
            <a:avLst/>
          </a:prstGeom>
          <a:noFill/>
          <a:ln>
            <a:noFill/>
          </a:ln>
        </p:spPr>
      </p:pic>
      <p:sp>
        <p:nvSpPr>
          <p:cNvPr id="17" name="Google Shape;17;p4"/>
          <p:cNvSpPr txBox="1">
            <a:spLocks noGrp="1"/>
          </p:cNvSpPr>
          <p:nvPr>
            <p:ph type="body" idx="1"/>
          </p:nvPr>
        </p:nvSpPr>
        <p:spPr>
          <a:xfrm>
            <a:off x="1291100" y="0"/>
            <a:ext cx="6561900" cy="4113900"/>
          </a:xfrm>
          <a:prstGeom prst="rect">
            <a:avLst/>
          </a:prstGeom>
          <a:effectLst>
            <a:outerShdw blurRad="57150" dist="19050" dir="5400000" algn="bl" rotWithShape="0">
              <a:schemeClr val="dk1">
                <a:alpha val="20000"/>
              </a:schemeClr>
            </a:outerShdw>
          </a:effectLst>
        </p:spPr>
        <p:txBody>
          <a:bodyPr spcFirstLastPara="1" wrap="square" lIns="0" tIns="0" rIns="0" bIns="0" anchor="ctr" anchorCtr="0">
            <a:noAutofit/>
          </a:bodyPr>
          <a:lstStyle>
            <a:lvl1pPr marL="457200" lvl="0" indent="-419100" algn="ctr" rtl="0">
              <a:spcBef>
                <a:spcPts val="60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1pPr>
            <a:lvl2pPr marL="914400" lvl="1"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2pPr>
            <a:lvl3pPr marL="1371600" lvl="2"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3pPr>
            <a:lvl4pPr marL="1828800" lvl="3"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4pPr>
            <a:lvl5pPr marL="2286000" lvl="4"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5pPr>
            <a:lvl6pPr marL="2743200" lvl="5"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6pPr>
            <a:lvl7pPr marL="3200400" lvl="6"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7pPr>
            <a:lvl8pPr marL="3657600" lvl="7"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8pPr>
            <a:lvl9pPr marL="4114800" lvl="8"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9pPr>
          </a:lstStyle>
          <a:p>
            <a:endParaRPr/>
          </a:p>
        </p:txBody>
      </p:sp>
      <p:sp>
        <p:nvSpPr>
          <p:cNvPr id="18" name="Google Shape;1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5"/>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23" name="Google Shape;23;p5"/>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 name="Google Shape;24;p5"/>
          <p:cNvSpPr txBox="1">
            <a:spLocks noGrp="1"/>
          </p:cNvSpPr>
          <p:nvPr>
            <p:ph type="body" idx="1"/>
          </p:nvPr>
        </p:nvSpPr>
        <p:spPr>
          <a:xfrm>
            <a:off x="890700" y="1200150"/>
            <a:ext cx="7362600" cy="26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5" name="Google Shape;25;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6"/>
        <p:cNvGrpSpPr/>
        <p:nvPr/>
      </p:nvGrpSpPr>
      <p:grpSpPr>
        <a:xfrm>
          <a:off x="0" y="0"/>
          <a:ext cx="0" cy="0"/>
          <a:chOff x="0" y="0"/>
          <a:chExt cx="0" cy="0"/>
        </a:xfrm>
      </p:grpSpPr>
      <p:sp>
        <p:nvSpPr>
          <p:cNvPr id="27" name="Google Shape;27;p6"/>
          <p:cNvSpPr/>
          <p:nvPr/>
        </p:nvSpPr>
        <p:spPr>
          <a:xfrm>
            <a:off x="449425" y="444800"/>
            <a:ext cx="8245200" cy="42492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890700" y="888100"/>
            <a:ext cx="3677100" cy="490800"/>
          </a:xfrm>
          <a:prstGeom prst="rect">
            <a:avLst/>
          </a:prstGeom>
        </p:spPr>
        <p:txBody>
          <a:bodyPr spcFirstLastPara="1" wrap="square" lIns="0" tIns="0" rIns="0" bIns="0" anchor="b" anchorCtr="0">
            <a:noAutofit/>
          </a:bodyPr>
          <a:lstStyle>
            <a:lvl1pPr lvl="0" algn="l" rtl="0">
              <a:spcBef>
                <a:spcPts val="0"/>
              </a:spcBef>
              <a:spcAft>
                <a:spcPts val="0"/>
              </a:spcAft>
              <a:buClr>
                <a:schemeClr val="dk1"/>
              </a:buClr>
              <a:buSzPts val="2000"/>
              <a:buNone/>
              <a:defRPr>
                <a:solidFill>
                  <a:schemeClr val="dk1"/>
                </a:solidFill>
              </a:defRPr>
            </a:lvl1pPr>
            <a:lvl2pPr lvl="1" algn="l" rtl="0">
              <a:spcBef>
                <a:spcPts val="0"/>
              </a:spcBef>
              <a:spcAft>
                <a:spcPts val="0"/>
              </a:spcAft>
              <a:buClr>
                <a:schemeClr val="dk1"/>
              </a:buClr>
              <a:buSzPts val="2000"/>
              <a:buNone/>
              <a:defRPr>
                <a:solidFill>
                  <a:schemeClr val="dk1"/>
                </a:solidFill>
              </a:defRPr>
            </a:lvl2pPr>
            <a:lvl3pPr lvl="2" algn="l" rtl="0">
              <a:spcBef>
                <a:spcPts val="0"/>
              </a:spcBef>
              <a:spcAft>
                <a:spcPts val="0"/>
              </a:spcAft>
              <a:buClr>
                <a:schemeClr val="dk1"/>
              </a:buClr>
              <a:buSzPts val="2000"/>
              <a:buNone/>
              <a:defRPr>
                <a:solidFill>
                  <a:schemeClr val="dk1"/>
                </a:solidFill>
              </a:defRPr>
            </a:lvl3pPr>
            <a:lvl4pPr lvl="3" algn="l" rtl="0">
              <a:spcBef>
                <a:spcPts val="0"/>
              </a:spcBef>
              <a:spcAft>
                <a:spcPts val="0"/>
              </a:spcAft>
              <a:buClr>
                <a:schemeClr val="dk1"/>
              </a:buClr>
              <a:buSzPts val="2000"/>
              <a:buNone/>
              <a:defRPr>
                <a:solidFill>
                  <a:schemeClr val="dk1"/>
                </a:solidFill>
              </a:defRPr>
            </a:lvl4pPr>
            <a:lvl5pPr lvl="4" algn="l" rtl="0">
              <a:spcBef>
                <a:spcPts val="0"/>
              </a:spcBef>
              <a:spcAft>
                <a:spcPts val="0"/>
              </a:spcAft>
              <a:buClr>
                <a:schemeClr val="dk1"/>
              </a:buClr>
              <a:buSzPts val="2000"/>
              <a:buNone/>
              <a:defRPr>
                <a:solidFill>
                  <a:schemeClr val="dk1"/>
                </a:solidFill>
              </a:defRPr>
            </a:lvl5pPr>
            <a:lvl6pPr lvl="5" algn="l" rtl="0">
              <a:spcBef>
                <a:spcPts val="0"/>
              </a:spcBef>
              <a:spcAft>
                <a:spcPts val="0"/>
              </a:spcAft>
              <a:buClr>
                <a:schemeClr val="dk1"/>
              </a:buClr>
              <a:buSzPts val="2000"/>
              <a:buNone/>
              <a:defRPr>
                <a:solidFill>
                  <a:schemeClr val="dk1"/>
                </a:solidFill>
              </a:defRPr>
            </a:lvl6pPr>
            <a:lvl7pPr lvl="6" algn="l" rtl="0">
              <a:spcBef>
                <a:spcPts val="0"/>
              </a:spcBef>
              <a:spcAft>
                <a:spcPts val="0"/>
              </a:spcAft>
              <a:buClr>
                <a:schemeClr val="dk1"/>
              </a:buClr>
              <a:buSzPts val="2000"/>
              <a:buNone/>
              <a:defRPr>
                <a:solidFill>
                  <a:schemeClr val="dk1"/>
                </a:solidFill>
              </a:defRPr>
            </a:lvl7pPr>
            <a:lvl8pPr lvl="7" algn="l" rtl="0">
              <a:spcBef>
                <a:spcPts val="0"/>
              </a:spcBef>
              <a:spcAft>
                <a:spcPts val="0"/>
              </a:spcAft>
              <a:buClr>
                <a:schemeClr val="dk1"/>
              </a:buClr>
              <a:buSzPts val="2000"/>
              <a:buNone/>
              <a:defRPr>
                <a:solidFill>
                  <a:schemeClr val="dk1"/>
                </a:solidFill>
              </a:defRPr>
            </a:lvl8pPr>
            <a:lvl9pPr lvl="8" algn="l" rtl="0">
              <a:spcBef>
                <a:spcPts val="0"/>
              </a:spcBef>
              <a:spcAft>
                <a:spcPts val="0"/>
              </a:spcAft>
              <a:buClr>
                <a:schemeClr val="dk1"/>
              </a:buClr>
              <a:buSzPts val="2000"/>
              <a:buNone/>
              <a:defRPr>
                <a:solidFill>
                  <a:schemeClr val="dk1"/>
                </a:solidFill>
              </a:defRPr>
            </a:lvl9pPr>
          </a:lstStyle>
          <a:p>
            <a:endParaRPr/>
          </a:p>
        </p:txBody>
      </p:sp>
      <p:sp>
        <p:nvSpPr>
          <p:cNvPr id="29" name="Google Shape;29;p6"/>
          <p:cNvSpPr txBox="1">
            <a:spLocks noGrp="1"/>
          </p:cNvSpPr>
          <p:nvPr>
            <p:ph type="body" idx="1"/>
          </p:nvPr>
        </p:nvSpPr>
        <p:spPr>
          <a:xfrm>
            <a:off x="890700" y="1581150"/>
            <a:ext cx="3677100" cy="26553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30" name="Google Shape;30;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7"/>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7"/>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35" name="Google Shape;35;p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6" name="Google Shape;36;p7"/>
          <p:cNvSpPr txBox="1">
            <a:spLocks noGrp="1"/>
          </p:cNvSpPr>
          <p:nvPr>
            <p:ph type="body" idx="1"/>
          </p:nvPr>
        </p:nvSpPr>
        <p:spPr>
          <a:xfrm>
            <a:off x="8907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2"/>
          </p:nvPr>
        </p:nvSpPr>
        <p:spPr>
          <a:xfrm>
            <a:off x="47510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8"/>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43" name="Google Shape;43;p8"/>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4" name="Google Shape;44;p8"/>
          <p:cNvSpPr txBox="1">
            <a:spLocks noGrp="1"/>
          </p:cNvSpPr>
          <p:nvPr>
            <p:ph type="body" idx="1"/>
          </p:nvPr>
        </p:nvSpPr>
        <p:spPr>
          <a:xfrm>
            <a:off x="890700"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5" name="Google Shape;45;p8"/>
          <p:cNvSpPr txBox="1">
            <a:spLocks noGrp="1"/>
          </p:cNvSpPr>
          <p:nvPr>
            <p:ph type="body" idx="2"/>
          </p:nvPr>
        </p:nvSpPr>
        <p:spPr>
          <a:xfrm>
            <a:off x="3390025"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6" name="Google Shape;46;p8"/>
          <p:cNvSpPr txBox="1">
            <a:spLocks noGrp="1"/>
          </p:cNvSpPr>
          <p:nvPr>
            <p:ph type="body" idx="3"/>
          </p:nvPr>
        </p:nvSpPr>
        <p:spPr>
          <a:xfrm>
            <a:off x="5889349"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7" name="Google Shape;47;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9"/>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9"/>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52" name="Google Shape;52;p9"/>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3" name="Google Shape;53;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p:nvPr/>
        </p:nvSpPr>
        <p:spPr>
          <a:xfrm>
            <a:off x="449425" y="420325"/>
            <a:ext cx="8245200" cy="43029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678250" y="4277300"/>
            <a:ext cx="7787400" cy="445800"/>
          </a:xfrm>
          <a:prstGeom prst="rect">
            <a:avLst/>
          </a:prstGeom>
        </p:spPr>
        <p:txBody>
          <a:bodyPr spcFirstLastPara="1" wrap="square" lIns="0" tIns="0" rIns="0" bIns="0" anchor="t" anchorCtr="0">
            <a:noAutofit/>
          </a:bodyPr>
          <a:lstStyle>
            <a:lvl1pPr marL="457200" lvl="0" indent="-228600" algn="ctr" rtl="0">
              <a:spcBef>
                <a:spcPts val="360"/>
              </a:spcBef>
              <a:spcAft>
                <a:spcPts val="0"/>
              </a:spcAft>
              <a:buSzPts val="1400"/>
              <a:buNone/>
              <a:defRPr sz="1400"/>
            </a:lvl1pPr>
          </a:lstStyle>
          <a:p>
            <a:endParaRPr/>
          </a:p>
        </p:txBody>
      </p:sp>
      <p:sp>
        <p:nvSpPr>
          <p:cNvPr id="57" name="Google Shape;57;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354712"/>
            <a:ext cx="8046600" cy="490800"/>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1pPr>
            <a:lvl2pPr lvl="1"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2pPr>
            <a:lvl3pPr lvl="2"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3pPr>
            <a:lvl4pPr lvl="3"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4pPr>
            <a:lvl5pPr lvl="4"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5pPr>
            <a:lvl6pPr lvl="5"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6pPr>
            <a:lvl7pPr lvl="6"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7pPr>
            <a:lvl8pPr lvl="7"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8pPr>
            <a:lvl9pPr lvl="8"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890700" y="1200150"/>
            <a:ext cx="7362600" cy="2660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marL="914400" lvl="1"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marL="1371600" lvl="2"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marL="1828800" lvl="3"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marL="2286000" lvl="4"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marL="2743200" lvl="5"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marL="3200400" lvl="6"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marL="3657600" lvl="7"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marL="4114800" lvl="8"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ctr" rtl="0">
              <a:buNone/>
              <a:defRPr sz="1300">
                <a:solidFill>
                  <a:schemeClr val="lt1"/>
                </a:solidFill>
                <a:latin typeface="Lexend Deca"/>
                <a:ea typeface="Lexend Deca"/>
                <a:cs typeface="Lexend Deca"/>
                <a:sym typeface="Lexend Deca"/>
              </a:defRPr>
            </a:lvl1pPr>
            <a:lvl2pPr lvl="1" algn="ctr" rtl="0">
              <a:buNone/>
              <a:defRPr sz="1300">
                <a:solidFill>
                  <a:schemeClr val="lt1"/>
                </a:solidFill>
                <a:latin typeface="Lexend Deca"/>
                <a:ea typeface="Lexend Deca"/>
                <a:cs typeface="Lexend Deca"/>
                <a:sym typeface="Lexend Deca"/>
              </a:defRPr>
            </a:lvl2pPr>
            <a:lvl3pPr lvl="2" algn="ctr" rtl="0">
              <a:buNone/>
              <a:defRPr sz="1300">
                <a:solidFill>
                  <a:schemeClr val="lt1"/>
                </a:solidFill>
                <a:latin typeface="Lexend Deca"/>
                <a:ea typeface="Lexend Deca"/>
                <a:cs typeface="Lexend Deca"/>
                <a:sym typeface="Lexend Deca"/>
              </a:defRPr>
            </a:lvl3pPr>
            <a:lvl4pPr lvl="3" algn="ctr" rtl="0">
              <a:buNone/>
              <a:defRPr sz="1300">
                <a:solidFill>
                  <a:schemeClr val="lt1"/>
                </a:solidFill>
                <a:latin typeface="Lexend Deca"/>
                <a:ea typeface="Lexend Deca"/>
                <a:cs typeface="Lexend Deca"/>
                <a:sym typeface="Lexend Deca"/>
              </a:defRPr>
            </a:lvl4pPr>
            <a:lvl5pPr lvl="4" algn="ctr" rtl="0">
              <a:buNone/>
              <a:defRPr sz="1300">
                <a:solidFill>
                  <a:schemeClr val="lt1"/>
                </a:solidFill>
                <a:latin typeface="Lexend Deca"/>
                <a:ea typeface="Lexend Deca"/>
                <a:cs typeface="Lexend Deca"/>
                <a:sym typeface="Lexend Deca"/>
              </a:defRPr>
            </a:lvl5pPr>
            <a:lvl6pPr lvl="5" algn="ctr" rtl="0">
              <a:buNone/>
              <a:defRPr sz="1300">
                <a:solidFill>
                  <a:schemeClr val="lt1"/>
                </a:solidFill>
                <a:latin typeface="Lexend Deca"/>
                <a:ea typeface="Lexend Deca"/>
                <a:cs typeface="Lexend Deca"/>
                <a:sym typeface="Lexend Deca"/>
              </a:defRPr>
            </a:lvl6pPr>
            <a:lvl7pPr lvl="6" algn="ctr" rtl="0">
              <a:buNone/>
              <a:defRPr sz="1300">
                <a:solidFill>
                  <a:schemeClr val="lt1"/>
                </a:solidFill>
                <a:latin typeface="Lexend Deca"/>
                <a:ea typeface="Lexend Deca"/>
                <a:cs typeface="Lexend Deca"/>
                <a:sym typeface="Lexend Deca"/>
              </a:defRPr>
            </a:lvl7pPr>
            <a:lvl8pPr lvl="7" algn="ctr" rtl="0">
              <a:buNone/>
              <a:defRPr sz="1300">
                <a:solidFill>
                  <a:schemeClr val="lt1"/>
                </a:solidFill>
                <a:latin typeface="Lexend Deca"/>
                <a:ea typeface="Lexend Deca"/>
                <a:cs typeface="Lexend Deca"/>
                <a:sym typeface="Lexend Deca"/>
              </a:defRPr>
            </a:lvl8pPr>
            <a:lvl9pPr lvl="8" algn="ctr" rtl="0">
              <a:buNone/>
              <a:defRPr sz="1300">
                <a:solidFill>
                  <a:schemeClr val="lt1"/>
                </a:solidFill>
                <a:latin typeface="Lexend Deca"/>
                <a:ea typeface="Lexend Deca"/>
                <a:cs typeface="Lexend Deca"/>
                <a:sym typeface="Lexend Dec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hyperlink" Target="https://www.worldometers.info/demographics/india-demographics/" TargetMode="External"/><Relationship Id="rId3" Type="http://schemas.openxmlformats.org/officeDocument/2006/relationships/hyperlink" Target="https://www.nrdc.org/stories/air-pollution-everything-you-need-know" TargetMode="External"/><Relationship Id="rId7" Type="http://schemas.openxmlformats.org/officeDocument/2006/relationships/hyperlink" Target="https://www.iwh.on.ca/what-researchers-mean-by/cross-sectional-vs-longitudinal-studies"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https://openaq-data.s3.amazonaws.com/index.html" TargetMode="External"/><Relationship Id="rId5" Type="http://schemas.openxmlformats.org/officeDocument/2006/relationships/hyperlink" Target="https://openaq.org/#/?_k=taler8" TargetMode="External"/><Relationship Id="rId4" Type="http://schemas.openxmlformats.org/officeDocument/2006/relationships/hyperlink" Target="https://www.marketwatch.com/story/covid-19-lockdown-brings-fresher-air-cleaner-rivers-in-india-2020-04-22" TargetMode="External"/><Relationship Id="rId9" Type="http://schemas.openxmlformats.org/officeDocument/2006/relationships/hyperlink" Target="https://worldpopulationreview.com/world-cities/kolkata-popul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1007250" y="667400"/>
            <a:ext cx="6810900" cy="2467800"/>
          </a:xfrm>
          <a:prstGeom prst="rect">
            <a:avLst/>
          </a:prstGeom>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100">
                <a:solidFill>
                  <a:srgbClr val="FFFFFF"/>
                </a:solidFill>
                <a:latin typeface="Calibri"/>
                <a:ea typeface="Calibri"/>
                <a:cs typeface="Calibri"/>
                <a:sym typeface="Calibri"/>
              </a:rPr>
              <a:t>Air Pollution in India’s Four Cities </a:t>
            </a:r>
            <a:endParaRPr sz="3100">
              <a:solidFill>
                <a:srgbClr val="FFFFFF"/>
              </a:solidFill>
              <a:latin typeface="Calibri"/>
              <a:ea typeface="Calibri"/>
              <a:cs typeface="Calibri"/>
              <a:sym typeface="Calibri"/>
            </a:endParaRPr>
          </a:p>
          <a:p>
            <a:pPr marL="0" lvl="0" indent="0" algn="ctr" rtl="0">
              <a:lnSpc>
                <a:spcPct val="115000"/>
              </a:lnSpc>
              <a:spcBef>
                <a:spcPts val="0"/>
              </a:spcBef>
              <a:spcAft>
                <a:spcPts val="0"/>
              </a:spcAft>
              <a:buNone/>
            </a:pPr>
            <a:r>
              <a:rPr lang="en" sz="3100">
                <a:solidFill>
                  <a:srgbClr val="FFFFFF"/>
                </a:solidFill>
                <a:latin typeface="Calibri"/>
                <a:ea typeface="Calibri"/>
                <a:cs typeface="Calibri"/>
                <a:sym typeface="Calibri"/>
              </a:rPr>
              <a:t>Pre / Post COVID-19</a:t>
            </a:r>
            <a:endParaRPr sz="3100" u="sng">
              <a:solidFill>
                <a:srgbClr val="FFFFFF"/>
              </a:solidFill>
              <a:latin typeface="Calibri"/>
              <a:ea typeface="Calibri"/>
              <a:cs typeface="Calibri"/>
              <a:sym typeface="Calibri"/>
            </a:endParaRPr>
          </a:p>
          <a:p>
            <a:pPr marL="0" lvl="0" indent="0" algn="ctr" rtl="0">
              <a:lnSpc>
                <a:spcPct val="115000"/>
              </a:lnSpc>
              <a:spcBef>
                <a:spcPts val="0"/>
              </a:spcBef>
              <a:spcAft>
                <a:spcPts val="0"/>
              </a:spcAft>
              <a:buNone/>
            </a:pPr>
            <a:r>
              <a:rPr lang="en" sz="1100" b="0">
                <a:solidFill>
                  <a:srgbClr val="F3F3F3"/>
                </a:solidFill>
                <a:latin typeface="Calibri"/>
                <a:ea typeface="Calibri"/>
                <a:cs typeface="Calibri"/>
                <a:sym typeface="Calibri"/>
              </a:rPr>
              <a:t>Emma Lipari, Brandon Mohammed, Anjelica Ramsey, </a:t>
            </a:r>
            <a:endParaRPr sz="1100" b="0">
              <a:solidFill>
                <a:srgbClr val="F3F3F3"/>
              </a:solidFill>
              <a:latin typeface="Calibri"/>
              <a:ea typeface="Calibri"/>
              <a:cs typeface="Calibri"/>
              <a:sym typeface="Calibri"/>
            </a:endParaRPr>
          </a:p>
          <a:p>
            <a:pPr marL="0" lvl="0" indent="0" algn="ctr" rtl="0">
              <a:lnSpc>
                <a:spcPct val="115000"/>
              </a:lnSpc>
              <a:spcBef>
                <a:spcPts val="0"/>
              </a:spcBef>
              <a:spcAft>
                <a:spcPts val="0"/>
              </a:spcAft>
              <a:buNone/>
            </a:pPr>
            <a:r>
              <a:rPr lang="en" sz="1100" b="0">
                <a:solidFill>
                  <a:srgbClr val="F3F3F3"/>
                </a:solidFill>
                <a:latin typeface="Calibri"/>
                <a:ea typeface="Calibri"/>
                <a:cs typeface="Calibri"/>
                <a:sym typeface="Calibri"/>
              </a:rPr>
              <a:t>Shivani Thakkar, Sanjaye Thomas</a:t>
            </a:r>
            <a:endParaRPr sz="1100" b="0">
              <a:solidFill>
                <a:srgbClr val="F3F3F3"/>
              </a:solidFill>
              <a:latin typeface="Calibri"/>
              <a:ea typeface="Calibri"/>
              <a:cs typeface="Calibri"/>
              <a:sym typeface="Calibri"/>
            </a:endParaRPr>
          </a:p>
          <a:p>
            <a:pPr marL="0" lvl="0" indent="0" algn="ctr" rtl="0">
              <a:lnSpc>
                <a:spcPct val="115000"/>
              </a:lnSpc>
              <a:spcBef>
                <a:spcPts val="0"/>
              </a:spcBef>
              <a:spcAft>
                <a:spcPts val="0"/>
              </a:spcAft>
              <a:buNone/>
            </a:pP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4"/>
          <p:cNvPicPr preferRelativeResize="0"/>
          <p:nvPr/>
        </p:nvPicPr>
        <p:blipFill rotWithShape="1">
          <a:blip r:embed="rId3">
            <a:alphaModFix/>
          </a:blip>
          <a:srcRect t="32207"/>
          <a:stretch/>
        </p:blipFill>
        <p:spPr>
          <a:xfrm>
            <a:off x="2326050" y="3494850"/>
            <a:ext cx="4370125" cy="1185075"/>
          </a:xfrm>
          <a:prstGeom prst="rect">
            <a:avLst/>
          </a:prstGeom>
          <a:noFill/>
          <a:ln>
            <a:noFill/>
          </a:ln>
        </p:spPr>
      </p:pic>
      <p:sp>
        <p:nvSpPr>
          <p:cNvPr id="163" name="Google Shape;163;p24"/>
          <p:cNvSpPr txBox="1">
            <a:spLocks noGrp="1"/>
          </p:cNvSpPr>
          <p:nvPr>
            <p:ph type="title"/>
          </p:nvPr>
        </p:nvSpPr>
        <p:spPr>
          <a:xfrm>
            <a:off x="771250" y="642550"/>
            <a:ext cx="367710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Analysis</a:t>
            </a:r>
            <a:endParaRPr/>
          </a:p>
        </p:txBody>
      </p:sp>
      <p:sp>
        <p:nvSpPr>
          <p:cNvPr id="164" name="Google Shape;164;p24"/>
          <p:cNvSpPr txBox="1">
            <a:spLocks noGrp="1"/>
          </p:cNvSpPr>
          <p:nvPr>
            <p:ph type="body" idx="1"/>
          </p:nvPr>
        </p:nvSpPr>
        <p:spPr>
          <a:xfrm>
            <a:off x="771250" y="1280900"/>
            <a:ext cx="7518000" cy="2955600"/>
          </a:xfrm>
          <a:prstGeom prst="rect">
            <a:avLst/>
          </a:prstGeom>
        </p:spPr>
        <p:txBody>
          <a:bodyPr spcFirstLastPara="1" wrap="square" lIns="0" tIns="0" rIns="0" bIns="0" anchor="t" anchorCtr="0">
            <a:noAutofit/>
          </a:bodyPr>
          <a:lstStyle/>
          <a:p>
            <a:pPr marL="457200" lvl="0" indent="-317500" algn="l" rtl="0">
              <a:spcBef>
                <a:spcPts val="600"/>
              </a:spcBef>
              <a:spcAft>
                <a:spcPts val="0"/>
              </a:spcAft>
              <a:buClr>
                <a:srgbClr val="434343"/>
              </a:buClr>
              <a:buSzPts val="1400"/>
              <a:buFont typeface="Open Sans"/>
              <a:buChar char="⬩"/>
            </a:pPr>
            <a:r>
              <a:rPr lang="en" sz="1400">
                <a:solidFill>
                  <a:srgbClr val="434343"/>
                </a:solidFill>
                <a:latin typeface="Open Sans"/>
                <a:ea typeface="Open Sans"/>
                <a:cs typeface="Open Sans"/>
                <a:sym typeface="Open Sans"/>
              </a:rPr>
              <a:t>CO remains the main pollutant with a range of 88.0-96.6% in all four cities</a:t>
            </a:r>
            <a:endParaRPr sz="1400">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 sz="1400">
                <a:solidFill>
                  <a:srgbClr val="434343"/>
                </a:solidFill>
                <a:latin typeface="Open Sans"/>
                <a:ea typeface="Open Sans"/>
                <a:cs typeface="Open Sans"/>
                <a:sym typeface="Open Sans"/>
              </a:rPr>
              <a:t>The ratios of pollutants remains nearly unchanged pre/post COVID. </a:t>
            </a:r>
            <a:endParaRPr sz="1400">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Char char="⬩"/>
            </a:pPr>
            <a:r>
              <a:rPr lang="en" sz="1400">
                <a:solidFill>
                  <a:srgbClr val="434343"/>
                </a:solidFill>
                <a:latin typeface="Open Sans"/>
                <a:ea typeface="Open Sans"/>
                <a:cs typeface="Open Sans"/>
                <a:sym typeface="Open Sans"/>
              </a:rPr>
              <a:t>Chennai has the highest CO pollution at 1007.00 µg</a:t>
            </a:r>
            <a:r>
              <a:rPr lang="en" sz="1400">
                <a:solidFill>
                  <a:srgbClr val="434343"/>
                </a:solidFill>
                <a:highlight>
                  <a:srgbClr val="FFFFFF"/>
                </a:highlight>
                <a:latin typeface="Open Sans"/>
                <a:ea typeface="Open Sans"/>
                <a:cs typeface="Open Sans"/>
                <a:sym typeface="Open Sans"/>
              </a:rPr>
              <a:t>/</a:t>
            </a:r>
            <a:r>
              <a:rPr lang="en" sz="1400">
                <a:solidFill>
                  <a:srgbClr val="434343"/>
                </a:solidFill>
                <a:latin typeface="Open Sans"/>
                <a:ea typeface="Open Sans"/>
                <a:cs typeface="Open Sans"/>
                <a:sym typeface="Open Sans"/>
              </a:rPr>
              <a:t>m3, whereas Kolkata had  263.63 µg</a:t>
            </a:r>
            <a:r>
              <a:rPr lang="en" sz="1400">
                <a:solidFill>
                  <a:srgbClr val="434343"/>
                </a:solidFill>
                <a:highlight>
                  <a:srgbClr val="FFFFFF"/>
                </a:highlight>
                <a:latin typeface="Open Sans"/>
                <a:ea typeface="Open Sans"/>
                <a:cs typeface="Open Sans"/>
                <a:sym typeface="Open Sans"/>
              </a:rPr>
              <a:t>/</a:t>
            </a:r>
            <a:r>
              <a:rPr lang="en" sz="1400">
                <a:solidFill>
                  <a:srgbClr val="434343"/>
                </a:solidFill>
                <a:latin typeface="Open Sans"/>
                <a:ea typeface="Open Sans"/>
                <a:cs typeface="Open Sans"/>
                <a:sym typeface="Open Sans"/>
              </a:rPr>
              <a:t>m3.  </a:t>
            </a:r>
            <a:endParaRPr sz="1400">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 sz="1400">
                <a:solidFill>
                  <a:srgbClr val="434343"/>
                </a:solidFill>
                <a:latin typeface="Open Sans"/>
                <a:ea typeface="Open Sans"/>
                <a:cs typeface="Open Sans"/>
                <a:sym typeface="Open Sans"/>
              </a:rPr>
              <a:t>The large Stdev of CO values in Mumbai supports the existence of high levels of industry in the city within the COVID period.</a:t>
            </a:r>
            <a:endParaRPr sz="1400">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 sz="1400">
                <a:solidFill>
                  <a:srgbClr val="434343"/>
                </a:solidFill>
                <a:latin typeface="Open Sans"/>
                <a:ea typeface="Open Sans"/>
                <a:cs typeface="Open Sans"/>
                <a:sym typeface="Open Sans"/>
              </a:rPr>
              <a:t>There is no major redistribution of carbon monoxide (CO) to trace pollutants in the air for our four regional cities, between the COVID period and a historical time period 3 years earlier.</a:t>
            </a:r>
            <a:endParaRPr sz="1400">
              <a:solidFill>
                <a:srgbClr val="434343"/>
              </a:solidFill>
              <a:latin typeface="Open Sans"/>
              <a:ea typeface="Open Sans"/>
              <a:cs typeface="Open Sans"/>
              <a:sym typeface="Open Sans"/>
            </a:endParaRPr>
          </a:p>
        </p:txBody>
      </p:sp>
      <p:sp>
        <p:nvSpPr>
          <p:cNvPr id="165" name="Google Shape;165;p2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689000" y="484700"/>
            <a:ext cx="367710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Hurdles</a:t>
            </a:r>
            <a:endParaRPr/>
          </a:p>
        </p:txBody>
      </p:sp>
      <p:sp>
        <p:nvSpPr>
          <p:cNvPr id="171" name="Google Shape;171;p25"/>
          <p:cNvSpPr txBox="1">
            <a:spLocks noGrp="1"/>
          </p:cNvSpPr>
          <p:nvPr>
            <p:ph type="body" idx="1"/>
          </p:nvPr>
        </p:nvSpPr>
        <p:spPr>
          <a:xfrm>
            <a:off x="566775" y="1059750"/>
            <a:ext cx="4899600" cy="3513900"/>
          </a:xfrm>
          <a:prstGeom prst="rect">
            <a:avLst/>
          </a:prstGeom>
        </p:spPr>
        <p:txBody>
          <a:bodyPr spcFirstLastPara="1" wrap="square" lIns="0" tIns="0" rIns="0" bIns="0" anchor="t" anchorCtr="0">
            <a:noAutofit/>
          </a:bodyPr>
          <a:lstStyle/>
          <a:p>
            <a:pPr marL="457200" lvl="0" indent="-349250" algn="l" rtl="0">
              <a:spcBef>
                <a:spcPts val="600"/>
              </a:spcBef>
              <a:spcAft>
                <a:spcPts val="0"/>
              </a:spcAft>
              <a:buSzPts val="1900"/>
              <a:buChar char="⬩"/>
            </a:pPr>
            <a:r>
              <a:rPr lang="en" sz="1900"/>
              <a:t>Narrowing down the scope</a:t>
            </a:r>
            <a:endParaRPr sz="1900"/>
          </a:p>
          <a:p>
            <a:pPr marL="914400" lvl="1" indent="-349250" algn="l" rtl="0">
              <a:spcBef>
                <a:spcPts val="0"/>
              </a:spcBef>
              <a:spcAft>
                <a:spcPts val="0"/>
              </a:spcAft>
              <a:buSzPts val="1900"/>
              <a:buChar char="◇"/>
            </a:pPr>
            <a:r>
              <a:rPr lang="en" sz="1900"/>
              <a:t>Where and when</a:t>
            </a:r>
            <a:endParaRPr sz="1900"/>
          </a:p>
          <a:p>
            <a:pPr marL="457200" lvl="0" indent="-349250" algn="l" rtl="0">
              <a:spcBef>
                <a:spcPts val="0"/>
              </a:spcBef>
              <a:spcAft>
                <a:spcPts val="0"/>
              </a:spcAft>
              <a:buSzPts val="1900"/>
              <a:buChar char="⬩"/>
            </a:pPr>
            <a:r>
              <a:rPr lang="en" sz="1900"/>
              <a:t>Finding an API with historical data</a:t>
            </a:r>
            <a:endParaRPr sz="1900"/>
          </a:p>
          <a:p>
            <a:pPr marL="457200" lvl="0" indent="-349250" algn="l" rtl="0">
              <a:spcBef>
                <a:spcPts val="0"/>
              </a:spcBef>
              <a:spcAft>
                <a:spcPts val="0"/>
              </a:spcAft>
              <a:buSzPts val="1900"/>
              <a:buChar char="⬩"/>
            </a:pPr>
            <a:r>
              <a:rPr lang="en" sz="1900"/>
              <a:t>Cleaning the data</a:t>
            </a:r>
            <a:endParaRPr sz="1900"/>
          </a:p>
          <a:p>
            <a:pPr marL="914400" lvl="1" indent="-349250" algn="l" rtl="0">
              <a:spcBef>
                <a:spcPts val="0"/>
              </a:spcBef>
              <a:spcAft>
                <a:spcPts val="0"/>
              </a:spcAft>
              <a:buSzPts val="1900"/>
              <a:buChar char="◇"/>
            </a:pPr>
            <a:r>
              <a:rPr lang="en" sz="1900"/>
              <a:t>Leverage Python for historical data</a:t>
            </a:r>
            <a:endParaRPr sz="1900"/>
          </a:p>
          <a:p>
            <a:pPr marL="914400" lvl="1" indent="-349250" algn="l" rtl="0">
              <a:spcBef>
                <a:spcPts val="0"/>
              </a:spcBef>
              <a:spcAft>
                <a:spcPts val="0"/>
              </a:spcAft>
              <a:buSzPts val="1900"/>
              <a:buChar char="◇"/>
            </a:pPr>
            <a:r>
              <a:rPr lang="en" sz="1900"/>
              <a:t>Historical inconsistencies </a:t>
            </a:r>
            <a:endParaRPr sz="1900"/>
          </a:p>
          <a:p>
            <a:pPr marL="457200" lvl="0" indent="-349250" algn="l" rtl="0">
              <a:spcBef>
                <a:spcPts val="0"/>
              </a:spcBef>
              <a:spcAft>
                <a:spcPts val="0"/>
              </a:spcAft>
              <a:buSzPts val="1900"/>
              <a:buChar char="⬩"/>
            </a:pPr>
            <a:r>
              <a:rPr lang="en" sz="1900"/>
              <a:t>Framing visualizations </a:t>
            </a:r>
            <a:endParaRPr sz="1900"/>
          </a:p>
          <a:p>
            <a:pPr marL="914400" lvl="1" indent="-349250" algn="l" rtl="0">
              <a:spcBef>
                <a:spcPts val="0"/>
              </a:spcBef>
              <a:spcAft>
                <a:spcPts val="0"/>
              </a:spcAft>
              <a:buSzPts val="1900"/>
              <a:buChar char="◇"/>
            </a:pPr>
            <a:r>
              <a:rPr lang="en" sz="1900"/>
              <a:t>Cohesive analysis</a:t>
            </a:r>
            <a:endParaRPr sz="1900"/>
          </a:p>
          <a:p>
            <a:pPr marL="457200" lvl="0" indent="-349250" algn="l" rtl="0">
              <a:spcBef>
                <a:spcPts val="0"/>
              </a:spcBef>
              <a:spcAft>
                <a:spcPts val="0"/>
              </a:spcAft>
              <a:buSzPts val="1900"/>
              <a:buChar char="⬩"/>
            </a:pPr>
            <a:r>
              <a:rPr lang="en" sz="1900"/>
              <a:t>Creating a comprehensive project within a limited timeframe </a:t>
            </a: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p:txBody>
      </p:sp>
      <p:sp>
        <p:nvSpPr>
          <p:cNvPr id="172" name="Google Shape;172;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73" name="Google Shape;173;p25"/>
          <p:cNvPicPr preferRelativeResize="0"/>
          <p:nvPr/>
        </p:nvPicPr>
        <p:blipFill>
          <a:blip r:embed="rId3">
            <a:alphaModFix/>
          </a:blip>
          <a:stretch>
            <a:fillRect/>
          </a:stretch>
        </p:blipFill>
        <p:spPr>
          <a:xfrm>
            <a:off x="5093525" y="846525"/>
            <a:ext cx="3513825" cy="351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Final Thoughts</a:t>
            </a:r>
            <a:endParaRPr/>
          </a:p>
        </p:txBody>
      </p:sp>
      <p:sp>
        <p:nvSpPr>
          <p:cNvPr id="179" name="Google Shape;179;p26"/>
          <p:cNvSpPr txBox="1">
            <a:spLocks noGrp="1"/>
          </p:cNvSpPr>
          <p:nvPr>
            <p:ph type="body" idx="1"/>
          </p:nvPr>
        </p:nvSpPr>
        <p:spPr>
          <a:xfrm>
            <a:off x="890700" y="1200150"/>
            <a:ext cx="7362600" cy="2660400"/>
          </a:xfrm>
          <a:prstGeom prst="rect">
            <a:avLst/>
          </a:prstGeom>
        </p:spPr>
        <p:txBody>
          <a:bodyPr spcFirstLastPara="1" wrap="square" lIns="0" tIns="0" rIns="0" bIns="0" anchor="t" anchorCtr="0">
            <a:noAutofit/>
          </a:bodyPr>
          <a:lstStyle/>
          <a:p>
            <a:pPr marL="457200" lvl="0" indent="-349250" algn="l" rtl="0">
              <a:spcBef>
                <a:spcPts val="600"/>
              </a:spcBef>
              <a:spcAft>
                <a:spcPts val="0"/>
              </a:spcAft>
              <a:buSzPts val="1900"/>
              <a:buChar char="⬩"/>
            </a:pPr>
            <a:r>
              <a:rPr lang="en" sz="1900"/>
              <a:t>Expected a more consistent drop between all four cities between pre/post COVID. </a:t>
            </a:r>
            <a:endParaRPr sz="1900"/>
          </a:p>
          <a:p>
            <a:pPr marL="914400" lvl="1" indent="-349250" algn="l" rtl="0">
              <a:spcBef>
                <a:spcPts val="0"/>
              </a:spcBef>
              <a:spcAft>
                <a:spcPts val="0"/>
              </a:spcAft>
              <a:buSzPts val="1900"/>
              <a:buChar char="◇"/>
            </a:pPr>
            <a:r>
              <a:rPr lang="en" sz="1900"/>
              <a:t>Chennai INCREASED in its CO levels </a:t>
            </a:r>
            <a:endParaRPr sz="1900"/>
          </a:p>
          <a:p>
            <a:pPr marL="457200" lvl="0" indent="-349250" algn="l" rtl="0">
              <a:spcBef>
                <a:spcPts val="0"/>
              </a:spcBef>
              <a:spcAft>
                <a:spcPts val="0"/>
              </a:spcAft>
              <a:buSzPts val="1900"/>
              <a:buChar char="⬩"/>
            </a:pPr>
            <a:r>
              <a:rPr lang="en" sz="1900"/>
              <a:t>COVID has a silver lining with its positive environmental changes.</a:t>
            </a:r>
            <a:endParaRPr sz="1900"/>
          </a:p>
          <a:p>
            <a:pPr marL="457200" lvl="0" indent="-349250" algn="l" rtl="0">
              <a:spcBef>
                <a:spcPts val="0"/>
              </a:spcBef>
              <a:spcAft>
                <a:spcPts val="0"/>
              </a:spcAft>
              <a:buSzPts val="1900"/>
              <a:buChar char="⬩"/>
            </a:pPr>
            <a:r>
              <a:rPr lang="en" sz="1900"/>
              <a:t>Air Quality Data &amp; Analysis can be used as a determinant of community health. </a:t>
            </a:r>
            <a:endParaRPr sz="1900"/>
          </a:p>
        </p:txBody>
      </p:sp>
      <p:sp>
        <p:nvSpPr>
          <p:cNvPr id="180" name="Google Shape;180;p2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86" name="Google Shape;186;p27"/>
          <p:cNvSpPr txBox="1"/>
          <p:nvPr/>
        </p:nvSpPr>
        <p:spPr>
          <a:xfrm>
            <a:off x="814350" y="540900"/>
            <a:ext cx="7573200" cy="4061700"/>
          </a:xfrm>
          <a:prstGeom prst="rect">
            <a:avLst/>
          </a:prstGeom>
          <a:solidFill>
            <a:srgbClr val="FFFFFF"/>
          </a:solidFill>
          <a:ln>
            <a:noFill/>
          </a:ln>
          <a:effectLst>
            <a:outerShdw blurRad="657225" dist="342900" dir="7260000" algn="bl" rotWithShape="0">
              <a:srgbClr val="FFFFFF">
                <a:alpha val="7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187" name="Google Shape;187;p27"/>
          <p:cNvSpPr txBox="1"/>
          <p:nvPr/>
        </p:nvSpPr>
        <p:spPr>
          <a:xfrm>
            <a:off x="1086975" y="806825"/>
            <a:ext cx="7026000" cy="3541200"/>
          </a:xfrm>
          <a:prstGeom prst="rect">
            <a:avLst/>
          </a:prstGeom>
          <a:solidFill>
            <a:srgbClr val="FFFFFF"/>
          </a:solidFill>
          <a:ln>
            <a:noFill/>
          </a:ln>
          <a:effectLst>
            <a:outerShdw blurRad="657225" dist="342900" dir="7260000" algn="bl" rotWithShape="0">
              <a:srgbClr val="FFFFFF">
                <a:alpha val="7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Light"/>
                <a:ea typeface="Open Sans Light"/>
                <a:cs typeface="Open Sans Light"/>
                <a:sym typeface="Open Sans Light"/>
              </a:rPr>
              <a:t>Resources</a:t>
            </a:r>
            <a:endParaRPr>
              <a:latin typeface="Open Sans Light"/>
              <a:ea typeface="Open Sans Light"/>
              <a:cs typeface="Open Sans Light"/>
              <a:sym typeface="Open Sans Light"/>
            </a:endParaRPr>
          </a:p>
          <a:p>
            <a:pPr marL="0" lvl="0" indent="0" algn="l" rtl="0">
              <a:spcBef>
                <a:spcPts val="0"/>
              </a:spcBef>
              <a:spcAft>
                <a:spcPts val="0"/>
              </a:spcAft>
              <a:buNone/>
            </a:pPr>
            <a:endParaRPr>
              <a:latin typeface="Open Sans Light"/>
              <a:ea typeface="Open Sans Light"/>
              <a:cs typeface="Open Sans Light"/>
              <a:sym typeface="Open Sans Light"/>
            </a:endParaRPr>
          </a:p>
          <a:p>
            <a:pPr marL="0" lvl="0" indent="0" algn="l" rtl="0">
              <a:lnSpc>
                <a:spcPct val="115000"/>
              </a:lnSpc>
              <a:spcBef>
                <a:spcPts val="0"/>
              </a:spcBef>
              <a:spcAft>
                <a:spcPts val="0"/>
              </a:spcAft>
              <a:buNone/>
            </a:pPr>
            <a:r>
              <a:rPr lang="en" sz="1100" u="sng">
                <a:solidFill>
                  <a:srgbClr val="1155CC"/>
                </a:solidFill>
                <a:latin typeface="Open Sans"/>
                <a:ea typeface="Open Sans"/>
                <a:cs typeface="Open Sans"/>
                <a:sym typeface="Open Sans"/>
                <a:hlinkClick r:id="rId3"/>
              </a:rPr>
              <a:t>The Natural Resources Defense Council</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sz="1100" u="sng">
                <a:solidFill>
                  <a:srgbClr val="1155CC"/>
                </a:solidFill>
                <a:latin typeface="Open Sans"/>
                <a:ea typeface="Open Sans"/>
                <a:cs typeface="Open Sans"/>
                <a:sym typeface="Open Sans"/>
                <a:hlinkClick r:id="rId4"/>
              </a:rPr>
              <a:t>India’s consumption</a:t>
            </a:r>
            <a:r>
              <a:rPr lang="en" sz="1100">
                <a:latin typeface="Open Sans"/>
                <a:ea typeface="Open Sans"/>
                <a:cs typeface="Open Sans"/>
                <a:sym typeface="Open Sans"/>
              </a:rPr>
              <a:t> </a:t>
            </a:r>
            <a:endParaRPr sz="1100">
              <a:latin typeface="Open Sans"/>
              <a:ea typeface="Open Sans"/>
              <a:cs typeface="Open Sans"/>
              <a:sym typeface="Open Sans"/>
            </a:endParaRPr>
          </a:p>
          <a:p>
            <a:pPr marL="0" lvl="0" indent="0" algn="l" rtl="0">
              <a:lnSpc>
                <a:spcPct val="115000"/>
              </a:lnSpc>
              <a:spcBef>
                <a:spcPts val="0"/>
              </a:spcBef>
              <a:spcAft>
                <a:spcPts val="0"/>
              </a:spcAft>
              <a:buNone/>
            </a:pPr>
            <a:r>
              <a:rPr lang="en" sz="1100">
                <a:latin typeface="Open Sans"/>
                <a:ea typeface="Open Sans"/>
                <a:cs typeface="Open Sans"/>
                <a:sym typeface="Open Sans"/>
              </a:rPr>
              <a:t>API: </a:t>
            </a:r>
            <a:r>
              <a:rPr lang="en" sz="1100" u="sng">
                <a:solidFill>
                  <a:srgbClr val="1155CC"/>
                </a:solidFill>
                <a:latin typeface="Open Sans"/>
                <a:ea typeface="Open Sans"/>
                <a:cs typeface="Open Sans"/>
                <a:sym typeface="Open Sans"/>
                <a:hlinkClick r:id="rId5"/>
              </a:rPr>
              <a:t>OpenAQ</a:t>
            </a:r>
            <a:r>
              <a:rPr lang="en" sz="1100" b="1">
                <a:latin typeface="Open Sans"/>
                <a:ea typeface="Open Sans"/>
                <a:cs typeface="Open Sans"/>
                <a:sym typeface="Open Sans"/>
              </a:rPr>
              <a:t>, </a:t>
            </a:r>
            <a:r>
              <a:rPr lang="en" sz="1100" u="sng">
                <a:solidFill>
                  <a:srgbClr val="1155CC"/>
                </a:solidFill>
                <a:latin typeface="Open Sans"/>
                <a:ea typeface="Open Sans"/>
                <a:cs typeface="Open Sans"/>
                <a:sym typeface="Open Sans"/>
                <a:hlinkClick r:id="rId6"/>
              </a:rPr>
              <a:t>Archived CSV files</a:t>
            </a:r>
            <a:endParaRPr sz="1100">
              <a:latin typeface="Open Sans"/>
              <a:ea typeface="Open Sans"/>
              <a:cs typeface="Open Sans"/>
              <a:sym typeface="Open Sans"/>
            </a:endParaRPr>
          </a:p>
          <a:p>
            <a:pPr marL="0" lvl="0" indent="0" algn="l" rtl="0">
              <a:lnSpc>
                <a:spcPct val="115000"/>
              </a:lnSpc>
              <a:spcBef>
                <a:spcPts val="0"/>
              </a:spcBef>
              <a:spcAft>
                <a:spcPts val="0"/>
              </a:spcAft>
              <a:buNone/>
            </a:pPr>
            <a:r>
              <a:rPr lang="en" sz="1100" u="sng">
                <a:solidFill>
                  <a:srgbClr val="1155CC"/>
                </a:solidFill>
                <a:latin typeface="Open Sans"/>
                <a:ea typeface="Open Sans"/>
                <a:cs typeface="Open Sans"/>
                <a:sym typeface="Open Sans"/>
                <a:hlinkClick r:id="rId7"/>
              </a:rPr>
              <a:t>Longitudinal and Cross Sectional Studies </a:t>
            </a:r>
            <a:endParaRPr sz="1100">
              <a:latin typeface="Open Sans"/>
              <a:ea typeface="Open Sans"/>
              <a:cs typeface="Open Sans"/>
              <a:sym typeface="Open Sans"/>
            </a:endParaRPr>
          </a:p>
          <a:p>
            <a:pPr marL="0" lvl="0" indent="0" algn="l" rtl="0">
              <a:lnSpc>
                <a:spcPct val="115000"/>
              </a:lnSpc>
              <a:spcBef>
                <a:spcPts val="0"/>
              </a:spcBef>
              <a:spcAft>
                <a:spcPts val="0"/>
              </a:spcAft>
              <a:buNone/>
            </a:pPr>
            <a:r>
              <a:rPr lang="en" sz="1100" u="sng">
                <a:solidFill>
                  <a:schemeClr val="hlink"/>
                </a:solidFill>
                <a:latin typeface="Open Sans"/>
                <a:ea typeface="Open Sans"/>
                <a:cs typeface="Open Sans"/>
                <a:sym typeface="Open Sans"/>
                <a:hlinkClick r:id="rId8"/>
              </a:rPr>
              <a:t>https://www.worldometers.info/demographics/india-demographics/</a:t>
            </a:r>
            <a:endParaRPr sz="1100">
              <a:latin typeface="Open Sans"/>
              <a:ea typeface="Open Sans"/>
              <a:cs typeface="Open Sans"/>
              <a:sym typeface="Open Sans"/>
            </a:endParaRPr>
          </a:p>
          <a:p>
            <a:pPr marL="0" lvl="0" indent="0" algn="l" rtl="0">
              <a:lnSpc>
                <a:spcPct val="115000"/>
              </a:lnSpc>
              <a:spcBef>
                <a:spcPts val="0"/>
              </a:spcBef>
              <a:spcAft>
                <a:spcPts val="0"/>
              </a:spcAft>
              <a:buNone/>
            </a:pPr>
            <a:r>
              <a:rPr lang="en" sz="1100" u="sng">
                <a:solidFill>
                  <a:schemeClr val="hlink"/>
                </a:solidFill>
                <a:latin typeface="Open Sans"/>
                <a:ea typeface="Open Sans"/>
                <a:cs typeface="Open Sans"/>
                <a:sym typeface="Open Sans"/>
                <a:hlinkClick r:id="rId9"/>
              </a:rPr>
              <a:t>https://worldpopulationreview.com/world-cities/kolkata-population/</a:t>
            </a:r>
            <a:endParaRPr sz="1100">
              <a:latin typeface="Open Sans"/>
              <a:ea typeface="Open Sans"/>
              <a:cs typeface="Open Sans"/>
              <a:sym typeface="Open Sans"/>
            </a:endParaRPr>
          </a:p>
          <a:p>
            <a:pPr marL="0" lvl="0" indent="0" algn="l" rtl="0">
              <a:lnSpc>
                <a:spcPct val="115000"/>
              </a:lnSpc>
              <a:spcBef>
                <a:spcPts val="0"/>
              </a:spcBef>
              <a:spcAft>
                <a:spcPts val="0"/>
              </a:spcAft>
              <a:buNone/>
            </a:pPr>
            <a:endParaRPr sz="11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1382500" y="587400"/>
            <a:ext cx="2338500" cy="5826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a:latin typeface="Open Sans"/>
                <a:ea typeface="Open Sans"/>
                <a:cs typeface="Open Sans"/>
                <a:sym typeface="Open Sans"/>
              </a:rPr>
              <a:t>Project Abstract</a:t>
            </a:r>
            <a:endParaRPr>
              <a:latin typeface="Open Sans"/>
              <a:ea typeface="Open Sans"/>
              <a:cs typeface="Open Sans"/>
              <a:sym typeface="Open Sans"/>
            </a:endParaRPr>
          </a:p>
        </p:txBody>
      </p:sp>
      <p:sp>
        <p:nvSpPr>
          <p:cNvPr id="78" name="Google Shape;78;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79" name="Google Shape;79;p16"/>
          <p:cNvSpPr txBox="1"/>
          <p:nvPr/>
        </p:nvSpPr>
        <p:spPr>
          <a:xfrm>
            <a:off x="753000" y="750450"/>
            <a:ext cx="3709200" cy="33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latin typeface="Lexend Deca"/>
              <a:ea typeface="Lexend Deca"/>
              <a:cs typeface="Lexend Deca"/>
              <a:sym typeface="Lexend Deca"/>
            </a:endParaRPr>
          </a:p>
          <a:p>
            <a:pPr marL="0" lvl="0" indent="0" algn="ctr" rtl="0">
              <a:lnSpc>
                <a:spcPct val="115000"/>
              </a:lnSpc>
              <a:spcBef>
                <a:spcPts val="0"/>
              </a:spcBef>
              <a:spcAft>
                <a:spcPts val="0"/>
              </a:spcAft>
              <a:buNone/>
            </a:pPr>
            <a:endParaRPr sz="1100">
              <a:latin typeface="Lexend Deca"/>
              <a:ea typeface="Lexend Deca"/>
              <a:cs typeface="Lexend Deca"/>
              <a:sym typeface="Lexend Deca"/>
            </a:endParaRPr>
          </a:p>
          <a:p>
            <a:pPr marL="0" lvl="0" indent="0" algn="ctr" rtl="0">
              <a:lnSpc>
                <a:spcPct val="115000"/>
              </a:lnSpc>
              <a:spcBef>
                <a:spcPts val="0"/>
              </a:spcBef>
              <a:spcAft>
                <a:spcPts val="0"/>
              </a:spcAft>
              <a:buNone/>
            </a:pPr>
            <a:r>
              <a:rPr lang="en" sz="900">
                <a:latin typeface="Open Sans"/>
                <a:ea typeface="Open Sans"/>
                <a:cs typeface="Open Sans"/>
                <a:sym typeface="Open Sans"/>
              </a:rPr>
              <a:t>Each year, India can be found among the countries with the worst levels of air pollution on global indices. The most common such pollutant measured within this metric is CO (carbon monoxide), while high levels of trace pollutants, such as SO2 (sulfur dioxide), O3 (ozone), and NO2 (nitrogen dioxide), serve to further substantiate poor regional air quality. </a:t>
            </a:r>
            <a:endParaRPr sz="900">
              <a:latin typeface="Open Sans"/>
              <a:ea typeface="Open Sans"/>
              <a:cs typeface="Open Sans"/>
              <a:sym typeface="Open Sans"/>
            </a:endParaRPr>
          </a:p>
          <a:p>
            <a:pPr marL="0" lvl="0" indent="0" algn="ctr" rtl="0">
              <a:lnSpc>
                <a:spcPct val="115000"/>
              </a:lnSpc>
              <a:spcBef>
                <a:spcPts val="0"/>
              </a:spcBef>
              <a:spcAft>
                <a:spcPts val="0"/>
              </a:spcAft>
              <a:buNone/>
            </a:pPr>
            <a:endParaRPr sz="1100">
              <a:latin typeface="Open Sans"/>
              <a:ea typeface="Open Sans"/>
              <a:cs typeface="Open Sans"/>
              <a:sym typeface="Open Sans"/>
            </a:endParaRPr>
          </a:p>
          <a:p>
            <a:pPr marL="0" lvl="0" indent="0" algn="ctr" rtl="0">
              <a:lnSpc>
                <a:spcPct val="115000"/>
              </a:lnSpc>
              <a:spcBef>
                <a:spcPts val="0"/>
              </a:spcBef>
              <a:spcAft>
                <a:spcPts val="0"/>
              </a:spcAft>
              <a:buNone/>
            </a:pPr>
            <a:r>
              <a:rPr lang="en" sz="900">
                <a:latin typeface="Open Sans"/>
                <a:ea typeface="Open Sans"/>
                <a:cs typeface="Open Sans"/>
                <a:sym typeface="Open Sans"/>
              </a:rPr>
              <a:t>The production of said pollutants can be derived from the combustion of fossil fuels and alternative energy sources, of which India can be considered a significant global consumer.</a:t>
            </a:r>
            <a:endParaRPr sz="900">
              <a:latin typeface="Open Sans"/>
              <a:ea typeface="Open Sans"/>
              <a:cs typeface="Open Sans"/>
              <a:sym typeface="Open Sans"/>
            </a:endParaRPr>
          </a:p>
          <a:p>
            <a:pPr marL="0" lvl="0" indent="0" algn="ctr" rtl="0">
              <a:lnSpc>
                <a:spcPct val="115000"/>
              </a:lnSpc>
              <a:spcBef>
                <a:spcPts val="0"/>
              </a:spcBef>
              <a:spcAft>
                <a:spcPts val="0"/>
              </a:spcAft>
              <a:buNone/>
            </a:pPr>
            <a:endParaRPr sz="900">
              <a:latin typeface="Open Sans"/>
              <a:ea typeface="Open Sans"/>
              <a:cs typeface="Open Sans"/>
              <a:sym typeface="Open Sans"/>
            </a:endParaRPr>
          </a:p>
          <a:p>
            <a:pPr marL="0" lvl="0" indent="0" algn="ctr" rtl="0">
              <a:lnSpc>
                <a:spcPct val="115000"/>
              </a:lnSpc>
              <a:spcBef>
                <a:spcPts val="0"/>
              </a:spcBef>
              <a:spcAft>
                <a:spcPts val="0"/>
              </a:spcAft>
              <a:buNone/>
            </a:pPr>
            <a:r>
              <a:rPr lang="en" sz="900">
                <a:latin typeface="Open Sans"/>
                <a:ea typeface="Open Sans"/>
                <a:cs typeface="Open Sans"/>
                <a:sym typeface="Open Sans"/>
              </a:rPr>
              <a:t>Currently, India is undergoing a significant lockdown within major population centers due to COVID. Our data science project seeks to prove a </a:t>
            </a:r>
            <a:r>
              <a:rPr lang="en" sz="900" b="1">
                <a:latin typeface="Open Sans"/>
                <a:ea typeface="Open Sans"/>
                <a:cs typeface="Open Sans"/>
                <a:sym typeface="Open Sans"/>
              </a:rPr>
              <a:t>hypothesis</a:t>
            </a:r>
            <a:r>
              <a:rPr lang="en" sz="900">
                <a:latin typeface="Open Sans"/>
                <a:ea typeface="Open Sans"/>
                <a:cs typeface="Open Sans"/>
                <a:sym typeface="Open Sans"/>
              </a:rPr>
              <a:t> </a:t>
            </a:r>
            <a:r>
              <a:rPr lang="en" sz="900">
                <a:highlight>
                  <a:srgbClr val="FFFF00"/>
                </a:highlight>
                <a:latin typeface="Open Sans"/>
                <a:ea typeface="Open Sans"/>
                <a:cs typeface="Open Sans"/>
                <a:sym typeface="Open Sans"/>
              </a:rPr>
              <a:t>that an effective lockdown should lead to a sizable decrease in pollutants within the cities of Mumbai, Delhi, Chennai, and Kolkata. </a:t>
            </a:r>
            <a:endParaRPr sz="900">
              <a:highlight>
                <a:srgbClr val="FFFF00"/>
              </a:highlight>
              <a:latin typeface="Open Sans"/>
              <a:ea typeface="Open Sans"/>
              <a:cs typeface="Open Sans"/>
              <a:sym typeface="Open Sans"/>
            </a:endParaRPr>
          </a:p>
        </p:txBody>
      </p:sp>
      <p:pic>
        <p:nvPicPr>
          <p:cNvPr id="80" name="Google Shape;80;p16"/>
          <p:cNvPicPr preferRelativeResize="0"/>
          <p:nvPr/>
        </p:nvPicPr>
        <p:blipFill>
          <a:blip r:embed="rId3">
            <a:alphaModFix/>
          </a:blip>
          <a:stretch>
            <a:fillRect/>
          </a:stretch>
        </p:blipFill>
        <p:spPr>
          <a:xfrm>
            <a:off x="5114500" y="692650"/>
            <a:ext cx="3307576" cy="366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City Profiles</a:t>
            </a:r>
            <a:endParaRPr/>
          </a:p>
        </p:txBody>
      </p:sp>
      <p:sp>
        <p:nvSpPr>
          <p:cNvPr id="86" name="Google Shape;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87" name="Google Shape;87;p17"/>
          <p:cNvCxnSpPr/>
          <p:nvPr/>
        </p:nvCxnSpPr>
        <p:spPr>
          <a:xfrm>
            <a:off x="4499075" y="978450"/>
            <a:ext cx="15600" cy="2602800"/>
          </a:xfrm>
          <a:prstGeom prst="straightConnector1">
            <a:avLst/>
          </a:prstGeom>
          <a:noFill/>
          <a:ln w="38100" cap="flat" cmpd="sng">
            <a:solidFill>
              <a:schemeClr val="accent2"/>
            </a:solidFill>
            <a:prstDash val="solid"/>
            <a:round/>
            <a:headEnd type="none" w="med" len="med"/>
            <a:tailEnd type="none" w="med" len="med"/>
          </a:ln>
        </p:spPr>
      </p:cxnSp>
      <p:cxnSp>
        <p:nvCxnSpPr>
          <p:cNvPr id="88" name="Google Shape;88;p17"/>
          <p:cNvCxnSpPr/>
          <p:nvPr/>
        </p:nvCxnSpPr>
        <p:spPr>
          <a:xfrm rot="10800000" flipH="1">
            <a:off x="617075" y="2477150"/>
            <a:ext cx="7954800" cy="2400"/>
          </a:xfrm>
          <a:prstGeom prst="straightConnector1">
            <a:avLst/>
          </a:prstGeom>
          <a:noFill/>
          <a:ln w="38100" cap="flat" cmpd="sng">
            <a:solidFill>
              <a:schemeClr val="accent2"/>
            </a:solidFill>
            <a:prstDash val="solid"/>
            <a:round/>
            <a:headEnd type="none" w="med" len="med"/>
            <a:tailEnd type="none" w="med" len="med"/>
          </a:ln>
        </p:spPr>
      </p:cxnSp>
      <p:sp>
        <p:nvSpPr>
          <p:cNvPr id="89" name="Google Shape;89;p17"/>
          <p:cNvSpPr txBox="1"/>
          <p:nvPr/>
        </p:nvSpPr>
        <p:spPr>
          <a:xfrm>
            <a:off x="540875" y="923175"/>
            <a:ext cx="3803400" cy="15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Chennai</a:t>
            </a:r>
            <a:endParaRPr sz="1200" b="1">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Population (2019): </a:t>
            </a:r>
            <a:r>
              <a:rPr lang="en" sz="900">
                <a:highlight>
                  <a:srgbClr val="FFFFFF"/>
                </a:highlight>
                <a:latin typeface="Open Sans"/>
                <a:ea typeface="Open Sans"/>
                <a:cs typeface="Open Sans"/>
                <a:sym typeface="Open Sans"/>
              </a:rPr>
              <a:t>4,328,063 </a:t>
            </a:r>
            <a:endParaRPr sz="900">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highlight>
                  <a:srgbClr val="FFFFFF"/>
                </a:highlight>
                <a:latin typeface="Open Sans"/>
                <a:ea typeface="Open Sans"/>
                <a:cs typeface="Open Sans"/>
                <a:sym typeface="Open Sans"/>
              </a:rPr>
              <a:t>Density:</a:t>
            </a:r>
            <a:r>
              <a:rPr lang="en" sz="900">
                <a:highlight>
                  <a:srgbClr val="FFFFFF"/>
                </a:highlight>
                <a:latin typeface="Open Sans"/>
                <a:ea typeface="Open Sans"/>
                <a:cs typeface="Open Sans"/>
                <a:sym typeface="Open Sans"/>
              </a:rPr>
              <a:t> </a:t>
            </a:r>
            <a:r>
              <a:rPr lang="en" sz="900">
                <a:solidFill>
                  <a:srgbClr val="1D1C1D"/>
                </a:solidFill>
                <a:highlight>
                  <a:srgbClr val="FFFFFF"/>
                </a:highlight>
                <a:latin typeface="Open Sans"/>
                <a:ea typeface="Open Sans"/>
                <a:cs typeface="Open Sans"/>
                <a:sym typeface="Open Sans"/>
              </a:rPr>
              <a:t>26,553 </a:t>
            </a:r>
            <a:r>
              <a:rPr lang="en" sz="900">
                <a:solidFill>
                  <a:srgbClr val="222222"/>
                </a:solidFill>
                <a:latin typeface="Open Sans"/>
                <a:ea typeface="Open Sans"/>
                <a:cs typeface="Open Sans"/>
                <a:sym typeface="Open Sans"/>
              </a:rPr>
              <a:t>km</a:t>
            </a:r>
            <a:r>
              <a:rPr lang="en" sz="900" baseline="30000">
                <a:solidFill>
                  <a:srgbClr val="222222"/>
                </a:solidFill>
                <a:latin typeface="Open Sans"/>
                <a:ea typeface="Open Sans"/>
                <a:cs typeface="Open Sans"/>
                <a:sym typeface="Open Sans"/>
              </a:rPr>
              <a:t>2</a:t>
            </a:r>
            <a:r>
              <a:rPr lang="en" sz="900">
                <a:highlight>
                  <a:srgbClr val="FFFFFF"/>
                </a:highlight>
                <a:latin typeface="Open Sans"/>
                <a:ea typeface="Open Sans"/>
                <a:cs typeface="Open Sans"/>
                <a:sym typeface="Open Sans"/>
              </a:rPr>
              <a:t> </a:t>
            </a:r>
            <a:r>
              <a:rPr lang="en" sz="900">
                <a:solidFill>
                  <a:srgbClr val="1C4587"/>
                </a:solidFill>
                <a:highlight>
                  <a:srgbClr val="FFFFFF"/>
                </a:highlight>
                <a:latin typeface="Open Sans"/>
                <a:ea typeface="Open Sans"/>
                <a:cs typeface="Open Sans"/>
                <a:sym typeface="Open Sans"/>
              </a:rPr>
              <a:t>Growth: </a:t>
            </a:r>
            <a:r>
              <a:rPr lang="en" sz="900">
                <a:highlight>
                  <a:srgbClr val="FFFFFF"/>
                </a:highlight>
                <a:latin typeface="Open Sans"/>
                <a:ea typeface="Open Sans"/>
                <a:cs typeface="Open Sans"/>
                <a:sym typeface="Open Sans"/>
              </a:rPr>
              <a:t> </a:t>
            </a:r>
            <a:r>
              <a:rPr lang="en" sz="900">
                <a:latin typeface="Open Sans"/>
                <a:ea typeface="Open Sans"/>
                <a:cs typeface="Open Sans"/>
                <a:sym typeface="Open Sans"/>
              </a:rPr>
              <a:t>2.54%</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Industry:</a:t>
            </a:r>
            <a:r>
              <a:rPr lang="en" sz="900">
                <a:latin typeface="Open Sans"/>
                <a:ea typeface="Open Sans"/>
                <a:cs typeface="Open Sans"/>
                <a:sym typeface="Open Sans"/>
              </a:rPr>
              <a:t> </a:t>
            </a:r>
            <a:r>
              <a:rPr lang="en" sz="900">
                <a:highlight>
                  <a:srgbClr val="FFFFFF"/>
                </a:highlight>
                <a:latin typeface="Open Sans"/>
                <a:ea typeface="Open Sans"/>
                <a:cs typeface="Open Sans"/>
                <a:sym typeface="Open Sans"/>
              </a:rPr>
              <a:t>automobile, computer, technology, hardware manufacturing and healthcare sectors. </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COVID status: </a:t>
            </a:r>
            <a:r>
              <a:rPr lang="en" sz="900">
                <a:latin typeface="Open Sans"/>
                <a:ea typeface="Open Sans"/>
                <a:cs typeface="Open Sans"/>
                <a:sym typeface="Open Sans"/>
              </a:rPr>
              <a:t>Strict lockdown </a:t>
            </a:r>
            <a:endParaRPr sz="900">
              <a:latin typeface="Open Sans"/>
              <a:ea typeface="Open Sans"/>
              <a:cs typeface="Open Sans"/>
              <a:sym typeface="Open Sans"/>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90" name="Google Shape;90;p17"/>
          <p:cNvSpPr txBox="1"/>
          <p:nvPr/>
        </p:nvSpPr>
        <p:spPr>
          <a:xfrm>
            <a:off x="4517075" y="923175"/>
            <a:ext cx="3964800" cy="13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Delhi</a:t>
            </a:r>
            <a:endParaRPr sz="1200" b="1">
              <a:latin typeface="Open Sans"/>
              <a:ea typeface="Open Sans"/>
              <a:cs typeface="Open Sans"/>
              <a:sym typeface="Open Sans"/>
            </a:endParaRPr>
          </a:p>
          <a:p>
            <a:pPr marL="0" lvl="0" indent="0" algn="l" rtl="0">
              <a:spcBef>
                <a:spcPts val="0"/>
              </a:spcBef>
              <a:spcAft>
                <a:spcPts val="0"/>
              </a:spcAft>
              <a:buNone/>
            </a:pPr>
            <a:r>
              <a:rPr lang="en" sz="900">
                <a:solidFill>
                  <a:srgbClr val="0B5394"/>
                </a:solidFill>
                <a:latin typeface="Open Sans"/>
                <a:ea typeface="Open Sans"/>
                <a:cs typeface="Open Sans"/>
                <a:sym typeface="Open Sans"/>
              </a:rPr>
              <a:t>Population (2019):</a:t>
            </a:r>
            <a:r>
              <a:rPr lang="en" sz="900">
                <a:latin typeface="Open Sans"/>
                <a:ea typeface="Open Sans"/>
                <a:cs typeface="Open Sans"/>
                <a:sym typeface="Open Sans"/>
              </a:rPr>
              <a:t> </a:t>
            </a:r>
            <a:r>
              <a:rPr lang="en" sz="900">
                <a:highlight>
                  <a:srgbClr val="FFFFFF"/>
                </a:highlight>
                <a:latin typeface="Open Sans"/>
                <a:ea typeface="Open Sans"/>
                <a:cs typeface="Open Sans"/>
                <a:sym typeface="Open Sans"/>
              </a:rPr>
              <a:t>10,927,986</a:t>
            </a:r>
            <a:endParaRPr sz="900">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highlight>
                  <a:srgbClr val="FFFFFF"/>
                </a:highlight>
                <a:latin typeface="Open Sans"/>
                <a:ea typeface="Open Sans"/>
                <a:cs typeface="Open Sans"/>
                <a:sym typeface="Open Sans"/>
              </a:rPr>
              <a:t>Density:</a:t>
            </a:r>
            <a:r>
              <a:rPr lang="en" sz="900">
                <a:solidFill>
                  <a:srgbClr val="0B0080"/>
                </a:solidFill>
                <a:highlight>
                  <a:srgbClr val="FFFFFF"/>
                </a:highlight>
                <a:latin typeface="Open Sans"/>
                <a:ea typeface="Open Sans"/>
                <a:cs typeface="Open Sans"/>
                <a:sym typeface="Open Sans"/>
              </a:rPr>
              <a:t> </a:t>
            </a:r>
            <a:r>
              <a:rPr lang="en" sz="900">
                <a:highlight>
                  <a:srgbClr val="FFFFFF"/>
                </a:highlight>
                <a:latin typeface="Open Sans"/>
                <a:ea typeface="Open Sans"/>
                <a:cs typeface="Open Sans"/>
                <a:sym typeface="Open Sans"/>
              </a:rPr>
              <a:t>20,412</a:t>
            </a:r>
            <a:r>
              <a:rPr lang="en" sz="1100">
                <a:highlight>
                  <a:srgbClr val="FFFFFF"/>
                </a:highlight>
                <a:latin typeface="Roboto"/>
                <a:ea typeface="Roboto"/>
                <a:cs typeface="Roboto"/>
                <a:sym typeface="Roboto"/>
              </a:rPr>
              <a:t> </a:t>
            </a:r>
            <a:r>
              <a:rPr lang="en" sz="900">
                <a:solidFill>
                  <a:srgbClr val="222222"/>
                </a:solidFill>
                <a:latin typeface="Open Sans"/>
                <a:ea typeface="Open Sans"/>
                <a:cs typeface="Open Sans"/>
                <a:sym typeface="Open Sans"/>
              </a:rPr>
              <a:t>km</a:t>
            </a:r>
            <a:r>
              <a:rPr lang="en" sz="900" baseline="30000">
                <a:solidFill>
                  <a:srgbClr val="222222"/>
                </a:solidFill>
                <a:latin typeface="Open Sans"/>
                <a:ea typeface="Open Sans"/>
                <a:cs typeface="Open Sans"/>
                <a:sym typeface="Open Sans"/>
              </a:rPr>
              <a:t>2</a:t>
            </a:r>
            <a:r>
              <a:rPr lang="en" sz="900">
                <a:highlight>
                  <a:srgbClr val="FFFFFF"/>
                </a:highlight>
                <a:latin typeface="Open Sans"/>
                <a:ea typeface="Open Sans"/>
                <a:cs typeface="Open Sans"/>
                <a:sym typeface="Open Sans"/>
              </a:rPr>
              <a:t> </a:t>
            </a:r>
            <a:r>
              <a:rPr lang="en" sz="900">
                <a:solidFill>
                  <a:srgbClr val="1C4587"/>
                </a:solidFill>
                <a:highlight>
                  <a:srgbClr val="FFFFFF"/>
                </a:highlight>
                <a:latin typeface="Open Sans"/>
                <a:ea typeface="Open Sans"/>
                <a:cs typeface="Open Sans"/>
                <a:sym typeface="Open Sans"/>
              </a:rPr>
              <a:t>Growth: </a:t>
            </a:r>
            <a:r>
              <a:rPr lang="en" sz="900">
                <a:latin typeface="Open Sans"/>
                <a:ea typeface="Open Sans"/>
                <a:cs typeface="Open Sans"/>
                <a:sym typeface="Open Sans"/>
              </a:rPr>
              <a:t>3.03%</a:t>
            </a:r>
            <a:endParaRPr sz="900">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highlight>
                  <a:srgbClr val="FFFFFF"/>
                </a:highlight>
                <a:latin typeface="Open Sans"/>
                <a:ea typeface="Open Sans"/>
                <a:cs typeface="Open Sans"/>
                <a:sym typeface="Open Sans"/>
              </a:rPr>
              <a:t>Industry:</a:t>
            </a:r>
            <a:r>
              <a:rPr lang="en" sz="900">
                <a:highlight>
                  <a:srgbClr val="FFFFFF"/>
                </a:highlight>
                <a:latin typeface="Open Sans"/>
                <a:ea typeface="Open Sans"/>
                <a:cs typeface="Open Sans"/>
                <a:sym typeface="Open Sans"/>
              </a:rPr>
              <a:t> formation technology, telecommunications, hotels, banking, media, and tourism</a:t>
            </a:r>
            <a:endParaRPr sz="900">
              <a:highlight>
                <a:srgbClr val="FFFFFF"/>
              </a:highlight>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highlight>
                  <a:srgbClr val="FFFFFF"/>
                </a:highlight>
                <a:latin typeface="Open Sans"/>
                <a:ea typeface="Open Sans"/>
                <a:cs typeface="Open Sans"/>
                <a:sym typeface="Open Sans"/>
              </a:rPr>
              <a:t>COVID status:</a:t>
            </a:r>
            <a:r>
              <a:rPr lang="en" sz="900">
                <a:highlight>
                  <a:srgbClr val="FFFFFF"/>
                </a:highlight>
                <a:latin typeface="Open Sans"/>
                <a:ea typeface="Open Sans"/>
                <a:cs typeface="Open Sans"/>
                <a:sym typeface="Open Sans"/>
              </a:rPr>
              <a:t> Phase I Reopening </a:t>
            </a:r>
            <a:endParaRPr sz="900">
              <a:highlight>
                <a:srgbClr val="FFFFFF"/>
              </a:highlight>
              <a:latin typeface="Open Sans"/>
              <a:ea typeface="Open Sans"/>
              <a:cs typeface="Open Sans"/>
              <a:sym typeface="Open Sans"/>
            </a:endParaRPr>
          </a:p>
        </p:txBody>
      </p:sp>
      <p:sp>
        <p:nvSpPr>
          <p:cNvPr id="91" name="Google Shape;91;p17"/>
          <p:cNvSpPr txBox="1"/>
          <p:nvPr/>
        </p:nvSpPr>
        <p:spPr>
          <a:xfrm>
            <a:off x="4517075" y="2425750"/>
            <a:ext cx="4078200" cy="13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Kolkata</a:t>
            </a:r>
            <a:endParaRPr sz="1200" b="1">
              <a:latin typeface="Open Sans"/>
              <a:ea typeface="Open Sans"/>
              <a:cs typeface="Open Sans"/>
              <a:sym typeface="Open Sans"/>
            </a:endParaRPr>
          </a:p>
          <a:p>
            <a:pPr marL="0" lvl="0" indent="0" algn="l" rtl="0">
              <a:spcBef>
                <a:spcPts val="0"/>
              </a:spcBef>
              <a:spcAft>
                <a:spcPts val="0"/>
              </a:spcAft>
              <a:buNone/>
            </a:pPr>
            <a:r>
              <a:rPr lang="en" sz="900">
                <a:solidFill>
                  <a:srgbClr val="0B5394"/>
                </a:solidFill>
                <a:latin typeface="Open Sans"/>
                <a:ea typeface="Open Sans"/>
                <a:cs typeface="Open Sans"/>
                <a:sym typeface="Open Sans"/>
              </a:rPr>
              <a:t>Population (2019)</a:t>
            </a:r>
            <a:r>
              <a:rPr lang="en" sz="900">
                <a:solidFill>
                  <a:srgbClr val="1155CC"/>
                </a:solidFill>
                <a:latin typeface="Open Sans"/>
                <a:ea typeface="Open Sans"/>
                <a:cs typeface="Open Sans"/>
                <a:sym typeface="Open Sans"/>
              </a:rPr>
              <a:t>:</a:t>
            </a:r>
            <a:r>
              <a:rPr lang="en" sz="900">
                <a:latin typeface="Open Sans"/>
                <a:ea typeface="Open Sans"/>
                <a:cs typeface="Open Sans"/>
                <a:sym typeface="Open Sans"/>
              </a:rPr>
              <a:t> 4,631,392</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Density:  </a:t>
            </a:r>
            <a:r>
              <a:rPr lang="en" sz="900">
                <a:solidFill>
                  <a:srgbClr val="1D1C1D"/>
                </a:solidFill>
                <a:latin typeface="Open Sans"/>
                <a:ea typeface="Open Sans"/>
                <a:cs typeface="Open Sans"/>
                <a:sym typeface="Open Sans"/>
              </a:rPr>
              <a:t>24,000 </a:t>
            </a:r>
            <a:r>
              <a:rPr lang="en" sz="900">
                <a:solidFill>
                  <a:srgbClr val="222222"/>
                </a:solidFill>
                <a:latin typeface="Open Sans"/>
                <a:ea typeface="Open Sans"/>
                <a:cs typeface="Open Sans"/>
                <a:sym typeface="Open Sans"/>
              </a:rPr>
              <a:t>km</a:t>
            </a:r>
            <a:r>
              <a:rPr lang="en" sz="900" baseline="30000">
                <a:solidFill>
                  <a:srgbClr val="222222"/>
                </a:solidFill>
                <a:latin typeface="Open Sans"/>
                <a:ea typeface="Open Sans"/>
                <a:cs typeface="Open Sans"/>
                <a:sym typeface="Open Sans"/>
              </a:rPr>
              <a:t>2</a:t>
            </a:r>
            <a:r>
              <a:rPr lang="en" sz="900">
                <a:latin typeface="Open Sans"/>
                <a:ea typeface="Open Sans"/>
                <a:cs typeface="Open Sans"/>
                <a:sym typeface="Open Sans"/>
              </a:rPr>
              <a:t> </a:t>
            </a:r>
            <a:r>
              <a:rPr lang="en" sz="900">
                <a:solidFill>
                  <a:srgbClr val="1C4587"/>
                </a:solidFill>
                <a:latin typeface="Open Sans"/>
                <a:ea typeface="Open Sans"/>
                <a:cs typeface="Open Sans"/>
                <a:sym typeface="Open Sans"/>
              </a:rPr>
              <a:t>Growth:</a:t>
            </a:r>
            <a:r>
              <a:rPr lang="en" sz="900">
                <a:latin typeface="Open Sans"/>
                <a:ea typeface="Open Sans"/>
                <a:cs typeface="Open Sans"/>
                <a:sym typeface="Open Sans"/>
              </a:rPr>
              <a:t>  0.59%</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Industry</a:t>
            </a:r>
            <a:r>
              <a:rPr lang="en" sz="900">
                <a:latin typeface="Open Sans"/>
                <a:ea typeface="Open Sans"/>
                <a:cs typeface="Open Sans"/>
                <a:sym typeface="Open Sans"/>
              </a:rPr>
              <a:t>: Financial hub, major commercial and military port, </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COVID status:</a:t>
            </a:r>
            <a:r>
              <a:rPr lang="en" sz="900">
                <a:latin typeface="Open Sans"/>
                <a:ea typeface="Open Sans"/>
                <a:cs typeface="Open Sans"/>
                <a:sym typeface="Open Sans"/>
              </a:rPr>
              <a:t> Strict lockdown </a:t>
            </a:r>
            <a:endParaRPr sz="900">
              <a:latin typeface="Open Sans"/>
              <a:ea typeface="Open Sans"/>
              <a:cs typeface="Open Sans"/>
              <a:sym typeface="Open Sans"/>
            </a:endParaRPr>
          </a:p>
        </p:txBody>
      </p:sp>
      <p:sp>
        <p:nvSpPr>
          <p:cNvPr id="92" name="Google Shape;92;p17"/>
          <p:cNvSpPr txBox="1"/>
          <p:nvPr/>
        </p:nvSpPr>
        <p:spPr>
          <a:xfrm>
            <a:off x="548700" y="2460550"/>
            <a:ext cx="3897900" cy="12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Mumbai</a:t>
            </a:r>
            <a:endParaRPr sz="1200" b="1">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Population (2019):</a:t>
            </a:r>
            <a:r>
              <a:rPr lang="en" sz="900">
                <a:latin typeface="Open Sans"/>
                <a:ea typeface="Open Sans"/>
                <a:cs typeface="Open Sans"/>
                <a:sym typeface="Open Sans"/>
              </a:rPr>
              <a:t> </a:t>
            </a:r>
            <a:r>
              <a:rPr lang="en" sz="900">
                <a:highlight>
                  <a:srgbClr val="FFFFFF"/>
                </a:highlight>
                <a:latin typeface="Open Sans"/>
                <a:ea typeface="Open Sans"/>
                <a:cs typeface="Open Sans"/>
                <a:sym typeface="Open Sans"/>
              </a:rPr>
              <a:t>12,691,836</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Density: </a:t>
            </a:r>
            <a:r>
              <a:rPr lang="en" sz="900">
                <a:latin typeface="Open Sans"/>
                <a:ea typeface="Open Sans"/>
                <a:cs typeface="Open Sans"/>
                <a:sym typeface="Open Sans"/>
              </a:rPr>
              <a:t>32,000 </a:t>
            </a:r>
            <a:r>
              <a:rPr lang="en" sz="900">
                <a:solidFill>
                  <a:srgbClr val="222222"/>
                </a:solidFill>
                <a:latin typeface="Open Sans"/>
                <a:ea typeface="Open Sans"/>
                <a:cs typeface="Open Sans"/>
                <a:sym typeface="Open Sans"/>
              </a:rPr>
              <a:t>km</a:t>
            </a:r>
            <a:r>
              <a:rPr lang="en" sz="900" baseline="30000">
                <a:solidFill>
                  <a:srgbClr val="222222"/>
                </a:solidFill>
                <a:latin typeface="Open Sans"/>
                <a:ea typeface="Open Sans"/>
                <a:cs typeface="Open Sans"/>
                <a:sym typeface="Open Sans"/>
              </a:rPr>
              <a:t>2</a:t>
            </a:r>
            <a:r>
              <a:rPr lang="en" sz="900">
                <a:highlight>
                  <a:srgbClr val="FFFFFF"/>
                </a:highlight>
                <a:latin typeface="Open Sans"/>
                <a:ea typeface="Open Sans"/>
                <a:cs typeface="Open Sans"/>
                <a:sym typeface="Open Sans"/>
              </a:rPr>
              <a:t>  </a:t>
            </a:r>
            <a:r>
              <a:rPr lang="en" sz="900">
                <a:solidFill>
                  <a:srgbClr val="1C4587"/>
                </a:solidFill>
                <a:latin typeface="Open Sans"/>
                <a:ea typeface="Open Sans"/>
                <a:cs typeface="Open Sans"/>
                <a:sym typeface="Open Sans"/>
              </a:rPr>
              <a:t>Growth:</a:t>
            </a:r>
            <a:r>
              <a:rPr lang="en" sz="900">
                <a:latin typeface="Open Sans"/>
                <a:ea typeface="Open Sans"/>
                <a:cs typeface="Open Sans"/>
                <a:sym typeface="Open Sans"/>
              </a:rPr>
              <a:t> 1.12%  </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Industry:</a:t>
            </a:r>
            <a:r>
              <a:rPr lang="en" sz="900">
                <a:latin typeface="Open Sans"/>
                <a:ea typeface="Open Sans"/>
                <a:cs typeface="Open Sans"/>
                <a:sym typeface="Open Sans"/>
              </a:rPr>
              <a:t>  f</a:t>
            </a:r>
            <a:r>
              <a:rPr lang="en" sz="900">
                <a:highlight>
                  <a:srgbClr val="FFFFFF"/>
                </a:highlight>
                <a:latin typeface="Open Sans"/>
                <a:ea typeface="Open Sans"/>
                <a:cs typeface="Open Sans"/>
                <a:sym typeface="Open Sans"/>
              </a:rPr>
              <a:t>inance, jewellery, leather processing, IT, textiles, and entertainment.</a:t>
            </a:r>
            <a:endParaRPr sz="900">
              <a:latin typeface="Open Sans"/>
              <a:ea typeface="Open Sans"/>
              <a:cs typeface="Open Sans"/>
              <a:sym typeface="Open Sans"/>
            </a:endParaRPr>
          </a:p>
          <a:p>
            <a:pPr marL="0" lvl="0" indent="0" algn="l" rtl="0">
              <a:spcBef>
                <a:spcPts val="0"/>
              </a:spcBef>
              <a:spcAft>
                <a:spcPts val="0"/>
              </a:spcAft>
              <a:buNone/>
            </a:pPr>
            <a:r>
              <a:rPr lang="en" sz="900">
                <a:solidFill>
                  <a:srgbClr val="1C4587"/>
                </a:solidFill>
                <a:latin typeface="Open Sans"/>
                <a:ea typeface="Open Sans"/>
                <a:cs typeface="Open Sans"/>
                <a:sym typeface="Open Sans"/>
              </a:rPr>
              <a:t>COVID status: </a:t>
            </a:r>
            <a:r>
              <a:rPr lang="en" sz="900">
                <a:latin typeface="Open Sans"/>
                <a:ea typeface="Open Sans"/>
                <a:cs typeface="Open Sans"/>
                <a:sym typeface="Open Sans"/>
              </a:rPr>
              <a:t>Phase I Reopening</a:t>
            </a:r>
            <a:endParaRPr sz="900">
              <a:latin typeface="Open Sans"/>
              <a:ea typeface="Open Sans"/>
              <a:cs typeface="Open Sans"/>
              <a:sym typeface="Open Sans"/>
            </a:endParaRPr>
          </a:p>
        </p:txBody>
      </p:sp>
      <p:sp>
        <p:nvSpPr>
          <p:cNvPr id="93" name="Google Shape;93;p17"/>
          <p:cNvSpPr/>
          <p:nvPr/>
        </p:nvSpPr>
        <p:spPr>
          <a:xfrm>
            <a:off x="6444300" y="106200"/>
            <a:ext cx="2588400" cy="1095000"/>
          </a:xfrm>
          <a:prstGeom prst="cloudCallout">
            <a:avLst>
              <a:gd name="adj1" fmla="val -20833"/>
              <a:gd name="adj2" fmla="val 625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Open Sans"/>
              <a:ea typeface="Open Sans"/>
              <a:cs typeface="Open Sans"/>
              <a:sym typeface="Open Sans"/>
            </a:endParaRPr>
          </a:p>
          <a:p>
            <a:pPr marL="0" lvl="0" indent="0" algn="ctr" rtl="0">
              <a:spcBef>
                <a:spcPts val="0"/>
              </a:spcBef>
              <a:spcAft>
                <a:spcPts val="0"/>
              </a:spcAft>
              <a:buNone/>
            </a:pPr>
            <a:endParaRPr sz="900">
              <a:latin typeface="Open Sans"/>
              <a:ea typeface="Open Sans"/>
              <a:cs typeface="Open Sans"/>
              <a:sym typeface="Open Sans"/>
            </a:endParaRPr>
          </a:p>
          <a:p>
            <a:pPr marL="0" lvl="0" indent="0" algn="ctr" rtl="0">
              <a:spcBef>
                <a:spcPts val="0"/>
              </a:spcBef>
              <a:spcAft>
                <a:spcPts val="0"/>
              </a:spcAft>
              <a:buNone/>
            </a:pPr>
            <a:endParaRPr sz="900">
              <a:latin typeface="Open Sans"/>
              <a:ea typeface="Open Sans"/>
              <a:cs typeface="Open Sans"/>
              <a:sym typeface="Open Sans"/>
            </a:endParaRPr>
          </a:p>
          <a:p>
            <a:pPr marL="0" lvl="0" indent="0" algn="ctr" rtl="0">
              <a:spcBef>
                <a:spcPts val="0"/>
              </a:spcBef>
              <a:spcAft>
                <a:spcPts val="0"/>
              </a:spcAft>
              <a:buNone/>
            </a:pPr>
            <a:r>
              <a:rPr lang="en" sz="1000">
                <a:latin typeface="Open Sans"/>
                <a:ea typeface="Open Sans"/>
                <a:cs typeface="Open Sans"/>
                <a:sym typeface="Open Sans"/>
              </a:rPr>
              <a:t>Fun fact: </a:t>
            </a:r>
            <a:endParaRPr sz="1000">
              <a:latin typeface="Open Sans"/>
              <a:ea typeface="Open Sans"/>
              <a:cs typeface="Open Sans"/>
              <a:sym typeface="Open Sans"/>
            </a:endParaRPr>
          </a:p>
          <a:p>
            <a:pPr marL="0" lvl="0" indent="0" algn="ctr" rtl="0">
              <a:spcBef>
                <a:spcPts val="0"/>
              </a:spcBef>
              <a:spcAft>
                <a:spcPts val="0"/>
              </a:spcAft>
              <a:buNone/>
            </a:pPr>
            <a:r>
              <a:rPr lang="en" sz="1000">
                <a:latin typeface="Open Sans"/>
                <a:ea typeface="Open Sans"/>
                <a:cs typeface="Open Sans"/>
                <a:sym typeface="Open Sans"/>
              </a:rPr>
              <a:t>New York City density is 11,000 people per </a:t>
            </a:r>
            <a:r>
              <a:rPr lang="en" sz="1000">
                <a:solidFill>
                  <a:srgbClr val="222222"/>
                </a:solidFill>
                <a:latin typeface="Open Sans"/>
                <a:ea typeface="Open Sans"/>
                <a:cs typeface="Open Sans"/>
                <a:sym typeface="Open Sans"/>
              </a:rPr>
              <a:t>km</a:t>
            </a:r>
            <a:r>
              <a:rPr lang="en" sz="1000" baseline="30000">
                <a:solidFill>
                  <a:srgbClr val="222222"/>
                </a:solidFill>
                <a:latin typeface="Open Sans"/>
                <a:ea typeface="Open Sans"/>
                <a:cs typeface="Open Sans"/>
                <a:sym typeface="Open Sans"/>
              </a:rPr>
              <a:t>2</a:t>
            </a:r>
            <a:endParaRPr sz="1000">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sz="13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548700" y="354712"/>
            <a:ext cx="8046600" cy="490800"/>
          </a:xfrm>
          <a:prstGeom prst="rect">
            <a:avLst/>
          </a:prstGeom>
          <a:noFill/>
        </p:spPr>
        <p:txBody>
          <a:bodyPr spcFirstLastPara="1" wrap="square" lIns="0" tIns="0" rIns="0" bIns="0" anchor="b" anchorCtr="0">
            <a:noAutofit/>
          </a:bodyPr>
          <a:lstStyle/>
          <a:p>
            <a:pPr marL="0" lvl="0" indent="0" algn="ctr" rtl="0">
              <a:spcBef>
                <a:spcPts val="0"/>
              </a:spcBef>
              <a:spcAft>
                <a:spcPts val="0"/>
              </a:spcAft>
              <a:buNone/>
            </a:pPr>
            <a:r>
              <a:rPr lang="en"/>
              <a:t>Summary Table - Carbon Monoxide (CO per </a:t>
            </a:r>
            <a:r>
              <a:rPr lang="en">
                <a:solidFill>
                  <a:srgbClr val="FFFFFF"/>
                </a:solidFill>
              </a:rPr>
              <a:t>µg/m3)</a:t>
            </a:r>
            <a:endParaRPr>
              <a:solidFill>
                <a:srgbClr val="FFFFFF"/>
              </a:solidFill>
            </a:endParaRPr>
          </a:p>
        </p:txBody>
      </p:sp>
      <p:sp>
        <p:nvSpPr>
          <p:cNvPr id="99" name="Google Shape;99;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graphicFrame>
        <p:nvGraphicFramePr>
          <p:cNvPr id="100" name="Google Shape;100;p18"/>
          <p:cNvGraphicFramePr/>
          <p:nvPr/>
        </p:nvGraphicFramePr>
        <p:xfrm>
          <a:off x="1093925" y="1093000"/>
          <a:ext cx="6956150" cy="2557675"/>
        </p:xfrm>
        <a:graphic>
          <a:graphicData uri="http://schemas.openxmlformats.org/drawingml/2006/table">
            <a:tbl>
              <a:tblPr>
                <a:noFill/>
                <a:tableStyleId>{051FA537-AA4C-4FA7-9F17-0E1C7A5E6535}</a:tableStyleId>
              </a:tblPr>
              <a:tblGrid>
                <a:gridCol w="923725">
                  <a:extLst>
                    <a:ext uri="{9D8B030D-6E8A-4147-A177-3AD203B41FA5}">
                      <a16:colId xmlns:a16="http://schemas.microsoft.com/office/drawing/2014/main" val="20000"/>
                    </a:ext>
                  </a:extLst>
                </a:gridCol>
                <a:gridCol w="1065900">
                  <a:extLst>
                    <a:ext uri="{9D8B030D-6E8A-4147-A177-3AD203B41FA5}">
                      <a16:colId xmlns:a16="http://schemas.microsoft.com/office/drawing/2014/main" val="20001"/>
                    </a:ext>
                  </a:extLst>
                </a:gridCol>
                <a:gridCol w="733925">
                  <a:extLst>
                    <a:ext uri="{9D8B030D-6E8A-4147-A177-3AD203B41FA5}">
                      <a16:colId xmlns:a16="http://schemas.microsoft.com/office/drawing/2014/main" val="20002"/>
                    </a:ext>
                  </a:extLst>
                </a:gridCol>
                <a:gridCol w="1143150">
                  <a:extLst>
                    <a:ext uri="{9D8B030D-6E8A-4147-A177-3AD203B41FA5}">
                      <a16:colId xmlns:a16="http://schemas.microsoft.com/office/drawing/2014/main" val="20003"/>
                    </a:ext>
                  </a:extLst>
                </a:gridCol>
                <a:gridCol w="1162475">
                  <a:extLst>
                    <a:ext uri="{9D8B030D-6E8A-4147-A177-3AD203B41FA5}">
                      <a16:colId xmlns:a16="http://schemas.microsoft.com/office/drawing/2014/main" val="20004"/>
                    </a:ext>
                  </a:extLst>
                </a:gridCol>
                <a:gridCol w="1926975">
                  <a:extLst>
                    <a:ext uri="{9D8B030D-6E8A-4147-A177-3AD203B41FA5}">
                      <a16:colId xmlns:a16="http://schemas.microsoft.com/office/drawing/2014/main" val="20005"/>
                    </a:ext>
                  </a:extLst>
                </a:gridCol>
              </a:tblGrid>
              <a:tr h="661475">
                <a:tc>
                  <a:txBody>
                    <a:bodyPr/>
                    <a:lstStyle/>
                    <a:p>
                      <a:pPr marL="0" lvl="0" indent="0" algn="ctr" rtl="0">
                        <a:spcBef>
                          <a:spcPts val="0"/>
                        </a:spcBef>
                        <a:spcAft>
                          <a:spcPts val="0"/>
                        </a:spcAft>
                        <a:buNone/>
                      </a:pPr>
                      <a:endParaRPr sz="900" b="1">
                        <a:latin typeface="Lexend Deca"/>
                        <a:ea typeface="Lexend Deca"/>
                        <a:cs typeface="Lexend Deca"/>
                        <a:sym typeface="Lexend Deca"/>
                      </a:endParaRPr>
                    </a:p>
                    <a:p>
                      <a:pPr marL="0" lvl="0" indent="0" algn="ctr" rtl="0">
                        <a:spcBef>
                          <a:spcPts val="0"/>
                        </a:spcBef>
                        <a:spcAft>
                          <a:spcPts val="0"/>
                        </a:spcAft>
                        <a:buNone/>
                      </a:pPr>
                      <a:r>
                        <a:rPr lang="en" sz="900" b="1">
                          <a:latin typeface="Lexend Deca"/>
                          <a:ea typeface="Lexend Deca"/>
                          <a:cs typeface="Lexend Deca"/>
                          <a:sym typeface="Lexend Deca"/>
                        </a:rPr>
                        <a:t>City</a:t>
                      </a:r>
                      <a:endParaRPr>
                        <a:latin typeface="Lexend Deca"/>
                        <a:ea typeface="Lexend Deca"/>
                        <a:cs typeface="Lexend Deca"/>
                        <a:sym typeface="Lexend Deca"/>
                      </a:endParaRPr>
                    </a:p>
                  </a:txBody>
                  <a:tcPr marL="57150" marR="57150" marT="57150" marB="5715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CFE2F3"/>
                    </a:solidFill>
                  </a:tcPr>
                </a:tc>
                <a:tc>
                  <a:txBody>
                    <a:bodyPr/>
                    <a:lstStyle/>
                    <a:p>
                      <a:pPr marL="0" lvl="0" indent="0" algn="ctr" rtl="0">
                        <a:lnSpc>
                          <a:spcPct val="115000"/>
                        </a:lnSpc>
                        <a:spcBef>
                          <a:spcPts val="1100"/>
                        </a:spcBef>
                        <a:spcAft>
                          <a:spcPts val="0"/>
                        </a:spcAft>
                        <a:buNone/>
                      </a:pPr>
                      <a:r>
                        <a:rPr lang="en" sz="900" b="1" dirty="0">
                          <a:latin typeface="Lexend Deca"/>
                          <a:ea typeface="Lexend Deca"/>
                          <a:cs typeface="Lexend Deca"/>
                          <a:sym typeface="Lexend Deca"/>
                        </a:rPr>
                        <a:t>Mean</a:t>
                      </a:r>
                      <a:endParaRPr sz="900" b="1" dirty="0">
                        <a:latin typeface="Lexend Deca"/>
                        <a:ea typeface="Lexend Deca"/>
                        <a:cs typeface="Lexend Deca"/>
                        <a:sym typeface="Lexend Deca"/>
                      </a:endParaRPr>
                    </a:p>
                  </a:txBody>
                  <a:tcPr marL="57150" marR="57150" marT="57150" marB="57150" anchor="ctr">
                    <a:lnL w="9525" cap="flat" cmpd="sng">
                      <a:solidFill>
                        <a:schemeClr val="accent3"/>
                      </a:solidFill>
                      <a:prstDash val="solid"/>
                      <a:round/>
                      <a:headEnd type="none" w="sm" len="sm"/>
                      <a:tailEnd type="none" w="sm" len="sm"/>
                    </a:lnL>
                    <a:solidFill>
                      <a:srgbClr val="CFE2F3"/>
                    </a:solidFill>
                  </a:tcPr>
                </a:tc>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Median</a:t>
                      </a:r>
                      <a:endParaRPr sz="900" b="1">
                        <a:latin typeface="Lexend Deca"/>
                        <a:ea typeface="Lexend Deca"/>
                        <a:cs typeface="Lexend Deca"/>
                        <a:sym typeface="Lexend Deca"/>
                      </a:endParaRPr>
                    </a:p>
                  </a:txBody>
                  <a:tcPr marL="57150" marR="57150" marT="57150" marB="57150" anchor="ctr">
                    <a:solidFill>
                      <a:srgbClr val="CFE2F3"/>
                    </a:solidFill>
                  </a:tcPr>
                </a:tc>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Standard Deviation</a:t>
                      </a:r>
                      <a:endParaRPr sz="900" b="1">
                        <a:latin typeface="Lexend Deca"/>
                        <a:ea typeface="Lexend Deca"/>
                        <a:cs typeface="Lexend Deca"/>
                        <a:sym typeface="Lexend Deca"/>
                      </a:endParaRPr>
                    </a:p>
                  </a:txBody>
                  <a:tcPr marL="57150" marR="57150" marT="57150" marB="57150" anchor="ctr">
                    <a:solidFill>
                      <a:srgbClr val="CFE2F3"/>
                    </a:solidFill>
                  </a:tcPr>
                </a:tc>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Variance</a:t>
                      </a:r>
                      <a:endParaRPr sz="900" b="1">
                        <a:latin typeface="Lexend Deca"/>
                        <a:ea typeface="Lexend Deca"/>
                        <a:cs typeface="Lexend Deca"/>
                        <a:sym typeface="Lexend Deca"/>
                      </a:endParaRPr>
                    </a:p>
                  </a:txBody>
                  <a:tcPr marL="57150" marR="57150" marT="57150" marB="57150" anchor="ctr">
                    <a:solidFill>
                      <a:srgbClr val="CFE2F3"/>
                    </a:solidFill>
                  </a:tcPr>
                </a:tc>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SEM</a:t>
                      </a:r>
                      <a:endParaRPr sz="900" b="1">
                        <a:latin typeface="Lexend Deca"/>
                        <a:ea typeface="Lexend Deca"/>
                        <a:cs typeface="Lexend Deca"/>
                        <a:sym typeface="Lexend Deca"/>
                      </a:endParaRPr>
                    </a:p>
                  </a:txBody>
                  <a:tcPr marL="57150" marR="57150" marT="57150" marB="57150" anchor="ctr">
                    <a:solidFill>
                      <a:srgbClr val="CFE2F3"/>
                    </a:solidFill>
                  </a:tcPr>
                </a:tc>
                <a:extLst>
                  <a:ext uri="{0D108BD9-81ED-4DB2-BD59-A6C34878D82A}">
                    <a16:rowId xmlns:a16="http://schemas.microsoft.com/office/drawing/2014/main" val="10000"/>
                  </a:ext>
                </a:extLst>
              </a:tr>
              <a:tr h="474050">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Chennai</a:t>
                      </a:r>
                      <a:endParaRPr sz="900" b="1">
                        <a:latin typeface="Lexend Deca"/>
                        <a:ea typeface="Lexend Deca"/>
                        <a:cs typeface="Lexend Deca"/>
                        <a:sym typeface="Lexend Deca"/>
                      </a:endParaRPr>
                    </a:p>
                  </a:txBody>
                  <a:tcPr marL="57150" marR="57150" marT="57150" marB="57150" anchor="ctr">
                    <a:lnT w="9525" cap="flat" cmpd="sng">
                      <a:solidFill>
                        <a:schemeClr val="accent3"/>
                      </a:solidFill>
                      <a:prstDash val="solid"/>
                      <a:round/>
                      <a:headEnd type="none" w="sm" len="sm"/>
                      <a:tailEnd type="none" w="sm" len="sm"/>
                    </a:lnT>
                    <a:solidFill>
                      <a:srgbClr val="FFF2CC"/>
                    </a:solidFill>
                  </a:tcPr>
                </a:tc>
                <a:tc>
                  <a:txBody>
                    <a:bodyPr/>
                    <a:lstStyle/>
                    <a:p>
                      <a:pPr marL="0" lvl="0" indent="0" algn="ctr" rtl="0">
                        <a:lnSpc>
                          <a:spcPct val="115000"/>
                        </a:lnSpc>
                        <a:spcBef>
                          <a:spcPts val="1100"/>
                        </a:spcBef>
                        <a:spcAft>
                          <a:spcPts val="0"/>
                        </a:spcAft>
                        <a:buNone/>
                      </a:pPr>
                      <a:r>
                        <a:rPr lang="en" sz="900">
                          <a:solidFill>
                            <a:srgbClr val="FF0000"/>
                          </a:solidFill>
                          <a:latin typeface="Lexend Deca"/>
                          <a:ea typeface="Lexend Deca"/>
                          <a:cs typeface="Lexend Deca"/>
                          <a:sym typeface="Lexend Deca"/>
                        </a:rPr>
                        <a:t>1007.000000</a:t>
                      </a:r>
                      <a:endParaRPr sz="900">
                        <a:solidFill>
                          <a:srgbClr val="FF0000"/>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FF0000"/>
                          </a:solidFill>
                          <a:latin typeface="Lexend Deca"/>
                          <a:ea typeface="Lexend Deca"/>
                          <a:cs typeface="Lexend Deca"/>
                          <a:sym typeface="Lexend Deca"/>
                        </a:rPr>
                        <a:t>990.0</a:t>
                      </a:r>
                      <a:endParaRPr sz="900">
                        <a:solidFill>
                          <a:srgbClr val="FF0000"/>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120.398461</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FF0000"/>
                          </a:solidFill>
                          <a:latin typeface="Lexend Deca"/>
                          <a:ea typeface="Lexend Deca"/>
                          <a:cs typeface="Lexend Deca"/>
                          <a:sym typeface="Lexend Deca"/>
                        </a:rPr>
                        <a:t>14495.789474</a:t>
                      </a:r>
                      <a:endParaRPr sz="900">
                        <a:solidFill>
                          <a:srgbClr val="FF0000"/>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26.921914</a:t>
                      </a:r>
                      <a:endParaRPr sz="900">
                        <a:latin typeface="Lexend Deca"/>
                        <a:ea typeface="Lexend Deca"/>
                        <a:cs typeface="Lexend Deca"/>
                        <a:sym typeface="Lexend Deca"/>
                      </a:endParaRPr>
                    </a:p>
                  </a:txBody>
                  <a:tcPr marL="57150" marR="57150" marT="57150" marB="57150" anchor="ctr"/>
                </a:tc>
                <a:extLst>
                  <a:ext uri="{0D108BD9-81ED-4DB2-BD59-A6C34878D82A}">
                    <a16:rowId xmlns:a16="http://schemas.microsoft.com/office/drawing/2014/main" val="10001"/>
                  </a:ext>
                </a:extLst>
              </a:tr>
              <a:tr h="474050">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Delhi</a:t>
                      </a:r>
                      <a:endParaRPr sz="900" b="1">
                        <a:latin typeface="Lexend Deca"/>
                        <a:ea typeface="Lexend Deca"/>
                        <a:cs typeface="Lexend Deca"/>
                        <a:sym typeface="Lexend Deca"/>
                      </a:endParaRPr>
                    </a:p>
                  </a:txBody>
                  <a:tcPr marL="57150" marR="57150" marT="57150" marB="57150" anchor="ctr">
                    <a:solidFill>
                      <a:srgbClr val="FFF2CC"/>
                    </a:solidFill>
                  </a:tcP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664.333333</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440.0</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FF0000"/>
                          </a:solidFill>
                          <a:latin typeface="Lexend Deca"/>
                          <a:ea typeface="Lexend Deca"/>
                          <a:cs typeface="Lexend Deca"/>
                          <a:sym typeface="Lexend Deca"/>
                        </a:rPr>
                        <a:t>376.047350</a:t>
                      </a:r>
                      <a:endParaRPr sz="900">
                        <a:solidFill>
                          <a:srgbClr val="FF0000"/>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141411.609195</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FF0000"/>
                          </a:solidFill>
                          <a:latin typeface="Lexend Deca"/>
                          <a:ea typeface="Lexend Deca"/>
                          <a:cs typeface="Lexend Deca"/>
                          <a:sym typeface="Lexend Deca"/>
                        </a:rPr>
                        <a:t>68.656539</a:t>
                      </a:r>
                      <a:endParaRPr sz="900">
                        <a:solidFill>
                          <a:srgbClr val="FF0000"/>
                        </a:solidFill>
                        <a:latin typeface="Lexend Deca"/>
                        <a:ea typeface="Lexend Deca"/>
                        <a:cs typeface="Lexend Deca"/>
                        <a:sym typeface="Lexend Deca"/>
                      </a:endParaRPr>
                    </a:p>
                  </a:txBody>
                  <a:tcPr marL="57150" marR="57150" marT="57150" marB="57150" anchor="ctr"/>
                </a:tc>
                <a:extLst>
                  <a:ext uri="{0D108BD9-81ED-4DB2-BD59-A6C34878D82A}">
                    <a16:rowId xmlns:a16="http://schemas.microsoft.com/office/drawing/2014/main" val="10002"/>
                  </a:ext>
                </a:extLst>
              </a:tr>
              <a:tr h="474050">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Kolkata</a:t>
                      </a:r>
                      <a:endParaRPr sz="900" b="1">
                        <a:latin typeface="Lexend Deca"/>
                        <a:ea typeface="Lexend Deca"/>
                        <a:cs typeface="Lexend Deca"/>
                        <a:sym typeface="Lexend Deca"/>
                      </a:endParaRPr>
                    </a:p>
                  </a:txBody>
                  <a:tcPr marL="57150" marR="57150" marT="57150" marB="57150" anchor="ctr">
                    <a:solidFill>
                      <a:srgbClr val="FFF2CC"/>
                    </a:solidFill>
                  </a:tcPr>
                </a:tc>
                <a:tc>
                  <a:txBody>
                    <a:bodyPr/>
                    <a:lstStyle/>
                    <a:p>
                      <a:pPr marL="0" lvl="0" indent="0" algn="ctr" rtl="0">
                        <a:lnSpc>
                          <a:spcPct val="115000"/>
                        </a:lnSpc>
                        <a:spcBef>
                          <a:spcPts val="1100"/>
                        </a:spcBef>
                        <a:spcAft>
                          <a:spcPts val="0"/>
                        </a:spcAft>
                        <a:buNone/>
                      </a:pPr>
                      <a:r>
                        <a:rPr lang="en" sz="900">
                          <a:solidFill>
                            <a:srgbClr val="38761D"/>
                          </a:solidFill>
                          <a:latin typeface="Lexend Deca"/>
                          <a:ea typeface="Lexend Deca"/>
                          <a:cs typeface="Lexend Deca"/>
                          <a:sym typeface="Lexend Deca"/>
                        </a:rPr>
                        <a:t>263.636364</a:t>
                      </a:r>
                      <a:endParaRPr sz="900">
                        <a:solidFill>
                          <a:srgbClr val="38761D"/>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38761D"/>
                          </a:solidFill>
                          <a:latin typeface="Lexend Deca"/>
                          <a:ea typeface="Lexend Deca"/>
                          <a:cs typeface="Lexend Deca"/>
                          <a:sym typeface="Lexend Deca"/>
                        </a:rPr>
                        <a:t>260.0</a:t>
                      </a:r>
                      <a:endParaRPr sz="900">
                        <a:solidFill>
                          <a:srgbClr val="38761D"/>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38761D"/>
                          </a:solidFill>
                          <a:latin typeface="Lexend Deca"/>
                          <a:ea typeface="Lexend Deca"/>
                          <a:cs typeface="Lexend Deca"/>
                          <a:sym typeface="Lexend Deca"/>
                        </a:rPr>
                        <a:t>38.858161</a:t>
                      </a:r>
                      <a:endParaRPr sz="900">
                        <a:solidFill>
                          <a:srgbClr val="38761D"/>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38761D"/>
                          </a:solidFill>
                          <a:latin typeface="Lexend Deca"/>
                          <a:ea typeface="Lexend Deca"/>
                          <a:cs typeface="Lexend Deca"/>
                          <a:sym typeface="Lexend Deca"/>
                        </a:rPr>
                        <a:t>1509.956710</a:t>
                      </a:r>
                      <a:endParaRPr sz="900">
                        <a:solidFill>
                          <a:srgbClr val="38761D"/>
                        </a:solidFill>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solidFill>
                            <a:srgbClr val="38761D"/>
                          </a:solidFill>
                          <a:latin typeface="Lexend Deca"/>
                          <a:ea typeface="Lexend Deca"/>
                          <a:cs typeface="Lexend Deca"/>
                          <a:sym typeface="Lexend Deca"/>
                        </a:rPr>
                        <a:t>8.284588</a:t>
                      </a:r>
                      <a:endParaRPr sz="900">
                        <a:solidFill>
                          <a:srgbClr val="38761D"/>
                        </a:solidFill>
                        <a:latin typeface="Lexend Deca"/>
                        <a:ea typeface="Lexend Deca"/>
                        <a:cs typeface="Lexend Deca"/>
                        <a:sym typeface="Lexend Deca"/>
                      </a:endParaRPr>
                    </a:p>
                  </a:txBody>
                  <a:tcPr marL="57150" marR="57150" marT="57150" marB="57150" anchor="ctr"/>
                </a:tc>
                <a:extLst>
                  <a:ext uri="{0D108BD9-81ED-4DB2-BD59-A6C34878D82A}">
                    <a16:rowId xmlns:a16="http://schemas.microsoft.com/office/drawing/2014/main" val="10003"/>
                  </a:ext>
                </a:extLst>
              </a:tr>
              <a:tr h="474050">
                <a:tc>
                  <a:txBody>
                    <a:bodyPr/>
                    <a:lstStyle/>
                    <a:p>
                      <a:pPr marL="0" lvl="0" indent="0" algn="ctr" rtl="0">
                        <a:lnSpc>
                          <a:spcPct val="115000"/>
                        </a:lnSpc>
                        <a:spcBef>
                          <a:spcPts val="1100"/>
                        </a:spcBef>
                        <a:spcAft>
                          <a:spcPts val="0"/>
                        </a:spcAft>
                        <a:buNone/>
                      </a:pPr>
                      <a:r>
                        <a:rPr lang="en" sz="900" b="1">
                          <a:latin typeface="Lexend Deca"/>
                          <a:ea typeface="Lexend Deca"/>
                          <a:cs typeface="Lexend Deca"/>
                          <a:sym typeface="Lexend Deca"/>
                        </a:rPr>
                        <a:t>Mumbai</a:t>
                      </a:r>
                      <a:endParaRPr sz="900" b="1">
                        <a:latin typeface="Lexend Deca"/>
                        <a:ea typeface="Lexend Deca"/>
                        <a:cs typeface="Lexend Deca"/>
                        <a:sym typeface="Lexend Deca"/>
                      </a:endParaRPr>
                    </a:p>
                  </a:txBody>
                  <a:tcPr marL="57150" marR="57150" marT="57150" marB="57150" anchor="ctr">
                    <a:solidFill>
                      <a:srgbClr val="FFF2CC"/>
                    </a:solidFill>
                  </a:tcP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420.555556</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420.0</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87.209836</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a:latin typeface="Lexend Deca"/>
                          <a:ea typeface="Lexend Deca"/>
                          <a:cs typeface="Lexend Deca"/>
                          <a:sym typeface="Lexend Deca"/>
                        </a:rPr>
                        <a:t>7605.555556</a:t>
                      </a:r>
                      <a:endParaRPr sz="900">
                        <a:latin typeface="Lexend Deca"/>
                        <a:ea typeface="Lexend Deca"/>
                        <a:cs typeface="Lexend Deca"/>
                        <a:sym typeface="Lexend Deca"/>
                      </a:endParaRPr>
                    </a:p>
                  </a:txBody>
                  <a:tcPr marL="57150" marR="57150" marT="57150" marB="57150" anchor="ctr"/>
                </a:tc>
                <a:tc>
                  <a:txBody>
                    <a:bodyPr/>
                    <a:lstStyle/>
                    <a:p>
                      <a:pPr marL="0" lvl="0" indent="0" algn="ctr" rtl="0">
                        <a:lnSpc>
                          <a:spcPct val="115000"/>
                        </a:lnSpc>
                        <a:spcBef>
                          <a:spcPts val="1100"/>
                        </a:spcBef>
                        <a:spcAft>
                          <a:spcPts val="0"/>
                        </a:spcAft>
                        <a:buNone/>
                      </a:pPr>
                      <a:r>
                        <a:rPr lang="en" sz="900" dirty="0">
                          <a:latin typeface="Lexend Deca"/>
                          <a:ea typeface="Lexend Deca"/>
                          <a:cs typeface="Lexend Deca"/>
                          <a:sym typeface="Lexend Deca"/>
                        </a:rPr>
                        <a:t>20.555556</a:t>
                      </a:r>
                      <a:endParaRPr sz="900" dirty="0">
                        <a:latin typeface="Lexend Deca"/>
                        <a:ea typeface="Lexend Deca"/>
                        <a:cs typeface="Lexend Deca"/>
                        <a:sym typeface="Lexend Deca"/>
                      </a:endParaRPr>
                    </a:p>
                  </a:txBody>
                  <a:tcPr marL="57150" marR="57150" marT="57150" marB="57150" anchor="ctr"/>
                </a:tc>
                <a:extLst>
                  <a:ext uri="{0D108BD9-81ED-4DB2-BD59-A6C34878D82A}">
                    <a16:rowId xmlns:a16="http://schemas.microsoft.com/office/drawing/2014/main" val="10004"/>
                  </a:ext>
                </a:extLst>
              </a:tr>
            </a:tbl>
          </a:graphicData>
        </a:graphic>
      </p:graphicFrame>
      <p:sp>
        <p:nvSpPr>
          <p:cNvPr id="101" name="Google Shape;101;p18"/>
          <p:cNvSpPr txBox="1"/>
          <p:nvPr/>
        </p:nvSpPr>
        <p:spPr>
          <a:xfrm>
            <a:off x="7048250" y="3709950"/>
            <a:ext cx="11151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Light"/>
                <a:ea typeface="Open Sans Light"/>
                <a:cs typeface="Open Sans Light"/>
                <a:sym typeface="Open Sans Light"/>
              </a:rPr>
              <a:t>June 22nd, 2020</a:t>
            </a:r>
            <a:endParaRPr sz="1000" i="1">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t="6999" b="5073"/>
          <a:stretch/>
        </p:blipFill>
        <p:spPr>
          <a:xfrm>
            <a:off x="4353875" y="748701"/>
            <a:ext cx="4269426" cy="3754225"/>
          </a:xfrm>
          <a:prstGeom prst="rect">
            <a:avLst/>
          </a:prstGeom>
          <a:noFill/>
          <a:ln>
            <a:noFill/>
          </a:ln>
        </p:spPr>
      </p:pic>
      <p:sp>
        <p:nvSpPr>
          <p:cNvPr id="107" name="Google Shape;107;p19"/>
          <p:cNvSpPr txBox="1">
            <a:spLocks noGrp="1"/>
          </p:cNvSpPr>
          <p:nvPr>
            <p:ph type="body" idx="1"/>
          </p:nvPr>
        </p:nvSpPr>
        <p:spPr>
          <a:xfrm>
            <a:off x="741400" y="490925"/>
            <a:ext cx="7787400" cy="4458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b="1">
                <a:latin typeface="Open Sans"/>
                <a:ea typeface="Open Sans"/>
                <a:cs typeface="Open Sans"/>
                <a:sym typeface="Open Sans"/>
              </a:rPr>
              <a:t>CO Levels throughout  the Day</a:t>
            </a:r>
            <a:r>
              <a:rPr lang="en" b="1" i="1">
                <a:latin typeface="Open Sans"/>
                <a:ea typeface="Open Sans"/>
                <a:cs typeface="Open Sans"/>
                <a:sym typeface="Open Sans"/>
              </a:rPr>
              <a:t> (June 22nd, 2020) </a:t>
            </a:r>
            <a:r>
              <a:rPr lang="en" b="1">
                <a:latin typeface="Open Sans"/>
                <a:ea typeface="Open Sans"/>
                <a:cs typeface="Open Sans"/>
                <a:sym typeface="Open Sans"/>
              </a:rPr>
              <a:t>in Each City</a:t>
            </a:r>
            <a:endParaRPr b="1">
              <a:latin typeface="Open Sans"/>
              <a:ea typeface="Open Sans"/>
              <a:cs typeface="Open Sans"/>
              <a:sym typeface="Open Sans"/>
            </a:endParaRPr>
          </a:p>
        </p:txBody>
      </p:sp>
      <p:sp>
        <p:nvSpPr>
          <p:cNvPr id="108" name="Google Shape;108;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09" name="Google Shape;109;p19"/>
          <p:cNvSpPr txBox="1"/>
          <p:nvPr/>
        </p:nvSpPr>
        <p:spPr>
          <a:xfrm>
            <a:off x="643500" y="558474"/>
            <a:ext cx="3680700" cy="29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Kolkata had one outlier first interquartile at 218.75 µg</a:t>
            </a:r>
            <a:r>
              <a:rPr lang="en" sz="1100">
                <a:solidFill>
                  <a:srgbClr val="434343"/>
                </a:solidFill>
                <a:highlight>
                  <a:srgbClr val="FFFFFF"/>
                </a:highlight>
                <a:latin typeface="Open Sans"/>
                <a:ea typeface="Open Sans"/>
                <a:cs typeface="Open Sans"/>
                <a:sym typeface="Open Sans"/>
              </a:rPr>
              <a:t>/</a:t>
            </a:r>
            <a:r>
              <a:rPr lang="en" sz="1100">
                <a:solidFill>
                  <a:srgbClr val="434343"/>
                </a:solidFill>
                <a:latin typeface="Open Sans"/>
                <a:ea typeface="Open Sans"/>
                <a:cs typeface="Open Sans"/>
                <a:sym typeface="Open Sans"/>
              </a:rPr>
              <a:t>m3</a:t>
            </a: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Kolkata has the smallest IQR at 260.0 µg</a:t>
            </a:r>
            <a:r>
              <a:rPr lang="en" sz="1100">
                <a:solidFill>
                  <a:srgbClr val="434343"/>
                </a:solidFill>
                <a:highlight>
                  <a:srgbClr val="FFFFFF"/>
                </a:highlight>
                <a:latin typeface="Open Sans"/>
                <a:ea typeface="Open Sans"/>
                <a:cs typeface="Open Sans"/>
                <a:sym typeface="Open Sans"/>
              </a:rPr>
              <a:t>/</a:t>
            </a:r>
            <a:r>
              <a:rPr lang="en" sz="1100">
                <a:solidFill>
                  <a:srgbClr val="434343"/>
                </a:solidFill>
                <a:latin typeface="Open Sans"/>
                <a:ea typeface="Open Sans"/>
                <a:cs typeface="Open Sans"/>
                <a:sym typeface="Open Sans"/>
              </a:rPr>
              <a:t>m3</a:t>
            </a: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Kolkata had the smallest standard deviation at 38.8 µg</a:t>
            </a:r>
            <a:r>
              <a:rPr lang="en" sz="1100">
                <a:solidFill>
                  <a:srgbClr val="434343"/>
                </a:solidFill>
                <a:highlight>
                  <a:srgbClr val="FFFFFF"/>
                </a:highlight>
                <a:latin typeface="Open Sans"/>
                <a:ea typeface="Open Sans"/>
                <a:cs typeface="Open Sans"/>
                <a:sym typeface="Open Sans"/>
              </a:rPr>
              <a:t>/</a:t>
            </a:r>
            <a:r>
              <a:rPr lang="en" sz="1100">
                <a:solidFill>
                  <a:srgbClr val="434343"/>
                </a:solidFill>
                <a:latin typeface="Open Sans"/>
                <a:ea typeface="Open Sans"/>
                <a:cs typeface="Open Sans"/>
                <a:sym typeface="Open Sans"/>
              </a:rPr>
              <a:t>m3</a:t>
            </a:r>
            <a:endParaRPr sz="1100">
              <a:solidFill>
                <a:srgbClr val="434343"/>
              </a:solidFill>
              <a:latin typeface="Open Sans"/>
              <a:ea typeface="Open Sans"/>
              <a:cs typeface="Open Sans"/>
              <a:sym typeface="Open Sans"/>
            </a:endParaRPr>
          </a:p>
          <a:p>
            <a:pPr marL="0" lvl="0" indent="457200" algn="l" rtl="0">
              <a:spcBef>
                <a:spcPts val="0"/>
              </a:spcBef>
              <a:spcAft>
                <a:spcPts val="0"/>
              </a:spcAft>
              <a:buNone/>
            </a:pPr>
            <a:r>
              <a:rPr lang="en" sz="1100">
                <a:solidFill>
                  <a:srgbClr val="434343"/>
                </a:solidFill>
                <a:latin typeface="Open Sans"/>
                <a:ea typeface="Open Sans"/>
                <a:cs typeface="Open Sans"/>
                <a:sym typeface="Open Sans"/>
              </a:rPr>
              <a:t>→ low change throughout day</a:t>
            </a: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Delhi had the largest IQR at 700.0 µg</a:t>
            </a:r>
            <a:r>
              <a:rPr lang="en" sz="1100">
                <a:solidFill>
                  <a:srgbClr val="434343"/>
                </a:solidFill>
                <a:highlight>
                  <a:srgbClr val="FFFFFF"/>
                </a:highlight>
                <a:latin typeface="Open Sans"/>
                <a:ea typeface="Open Sans"/>
                <a:cs typeface="Open Sans"/>
                <a:sym typeface="Open Sans"/>
              </a:rPr>
              <a:t>/</a:t>
            </a:r>
            <a:r>
              <a:rPr lang="en" sz="1100">
                <a:solidFill>
                  <a:srgbClr val="434343"/>
                </a:solidFill>
                <a:latin typeface="Open Sans"/>
                <a:ea typeface="Open Sans"/>
                <a:cs typeface="Open Sans"/>
                <a:sym typeface="Open Sans"/>
              </a:rPr>
              <a:t>m3</a:t>
            </a: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Delhi had the largest standard deviation at 376.1 µg</a:t>
            </a:r>
            <a:r>
              <a:rPr lang="en" sz="1100">
                <a:solidFill>
                  <a:srgbClr val="434343"/>
                </a:solidFill>
                <a:highlight>
                  <a:srgbClr val="FFFFFF"/>
                </a:highlight>
                <a:latin typeface="Open Sans"/>
                <a:ea typeface="Open Sans"/>
                <a:cs typeface="Open Sans"/>
                <a:sym typeface="Open Sans"/>
              </a:rPr>
              <a:t>/</a:t>
            </a:r>
            <a:r>
              <a:rPr lang="en" sz="1100">
                <a:solidFill>
                  <a:srgbClr val="434343"/>
                </a:solidFill>
                <a:latin typeface="Open Sans"/>
                <a:ea typeface="Open Sans"/>
                <a:cs typeface="Open Sans"/>
                <a:sym typeface="Open Sans"/>
              </a:rPr>
              <a:t>m3</a:t>
            </a:r>
            <a:endParaRPr sz="1100">
              <a:solidFill>
                <a:srgbClr val="434343"/>
              </a:solidFill>
              <a:latin typeface="Open Sans"/>
              <a:ea typeface="Open Sans"/>
              <a:cs typeface="Open Sans"/>
              <a:sym typeface="Open Sans"/>
            </a:endParaRPr>
          </a:p>
          <a:p>
            <a:pPr marL="0" lvl="0" indent="457200" algn="l" rtl="0">
              <a:spcBef>
                <a:spcPts val="0"/>
              </a:spcBef>
              <a:spcAft>
                <a:spcPts val="0"/>
              </a:spcAft>
              <a:buNone/>
            </a:pPr>
            <a:r>
              <a:rPr lang="en" sz="1100">
                <a:solidFill>
                  <a:srgbClr val="434343"/>
                </a:solidFill>
                <a:latin typeface="Open Sans"/>
                <a:ea typeface="Open Sans"/>
                <a:cs typeface="Open Sans"/>
                <a:sym typeface="Open Sans"/>
              </a:rPr>
              <a:t>→ high change throughout day</a:t>
            </a:r>
            <a:endParaRPr sz="1100">
              <a:solidFill>
                <a:srgbClr val="434343"/>
              </a:solidFill>
              <a:latin typeface="Open Sans"/>
              <a:ea typeface="Open Sans"/>
              <a:cs typeface="Open Sans"/>
              <a:sym typeface="Open Sans"/>
            </a:endParaRPr>
          </a:p>
          <a:p>
            <a:pPr marL="457200" lvl="0" indent="-298450" algn="l" rtl="0">
              <a:spcBef>
                <a:spcPts val="0"/>
              </a:spcBef>
              <a:spcAft>
                <a:spcPts val="0"/>
              </a:spcAft>
              <a:buClr>
                <a:srgbClr val="434343"/>
              </a:buClr>
              <a:buSzPts val="1100"/>
              <a:buFont typeface="Open Sans"/>
              <a:buChar char="●"/>
            </a:pPr>
            <a:r>
              <a:rPr lang="en" sz="1100">
                <a:solidFill>
                  <a:srgbClr val="434343"/>
                </a:solidFill>
                <a:latin typeface="Open Sans"/>
                <a:ea typeface="Open Sans"/>
                <a:cs typeface="Open Sans"/>
                <a:sym typeface="Open Sans"/>
              </a:rPr>
              <a:t>Limitation in box plot: does not show time</a:t>
            </a:r>
            <a:endParaRPr sz="1100">
              <a:solidFill>
                <a:srgbClr val="434343"/>
              </a:solidFill>
              <a:latin typeface="Open Sans"/>
              <a:ea typeface="Open Sans"/>
              <a:cs typeface="Open Sans"/>
              <a:sym typeface="Open Sans"/>
            </a:endParaRPr>
          </a:p>
        </p:txBody>
      </p:sp>
      <p:pic>
        <p:nvPicPr>
          <p:cNvPr id="110" name="Google Shape;110;p19"/>
          <p:cNvPicPr preferRelativeResize="0"/>
          <p:nvPr/>
        </p:nvPicPr>
        <p:blipFill>
          <a:blip r:embed="rId4">
            <a:alphaModFix/>
          </a:blip>
          <a:stretch>
            <a:fillRect/>
          </a:stretch>
        </p:blipFill>
        <p:spPr>
          <a:xfrm>
            <a:off x="1022300" y="3011951"/>
            <a:ext cx="3046751" cy="1396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443125" y="916725"/>
            <a:ext cx="3065850" cy="3065850"/>
          </a:xfrm>
          <a:prstGeom prst="rect">
            <a:avLst/>
          </a:prstGeom>
          <a:noFill/>
          <a:ln>
            <a:noFill/>
          </a:ln>
        </p:spPr>
      </p:pic>
      <p:sp>
        <p:nvSpPr>
          <p:cNvPr id="116" name="Google Shape;116;p20"/>
          <p:cNvSpPr txBox="1">
            <a:spLocks noGrp="1"/>
          </p:cNvSpPr>
          <p:nvPr>
            <p:ph type="body" idx="1"/>
          </p:nvPr>
        </p:nvSpPr>
        <p:spPr>
          <a:xfrm>
            <a:off x="505675" y="441075"/>
            <a:ext cx="7787400" cy="4458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b="1">
                <a:latin typeface="Open Sans"/>
                <a:ea typeface="Open Sans"/>
                <a:cs typeface="Open Sans"/>
                <a:sym typeface="Open Sans"/>
              </a:rPr>
              <a:t>Average Level of CO in Each City -2017/2020</a:t>
            </a:r>
            <a:endParaRPr b="1">
              <a:latin typeface="Open Sans"/>
              <a:ea typeface="Open Sans"/>
              <a:cs typeface="Open Sans"/>
              <a:sym typeface="Open Sans"/>
            </a:endParaRPr>
          </a:p>
        </p:txBody>
      </p:sp>
      <p:sp>
        <p:nvSpPr>
          <p:cNvPr id="117" name="Google Shape;117;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118" name="Google Shape;118;p20"/>
          <p:cNvPicPr preferRelativeResize="0"/>
          <p:nvPr/>
        </p:nvPicPr>
        <p:blipFill rotWithShape="1">
          <a:blip r:embed="rId4">
            <a:alphaModFix/>
          </a:blip>
          <a:srcRect l="-2257" r="7398"/>
          <a:stretch/>
        </p:blipFill>
        <p:spPr>
          <a:xfrm>
            <a:off x="5633375" y="960000"/>
            <a:ext cx="2908151" cy="3065875"/>
          </a:xfrm>
          <a:prstGeom prst="rect">
            <a:avLst/>
          </a:prstGeom>
          <a:noFill/>
          <a:ln>
            <a:noFill/>
          </a:ln>
        </p:spPr>
      </p:pic>
      <p:sp>
        <p:nvSpPr>
          <p:cNvPr id="119" name="Google Shape;119;p20"/>
          <p:cNvSpPr txBox="1"/>
          <p:nvPr/>
        </p:nvSpPr>
        <p:spPr>
          <a:xfrm>
            <a:off x="3192300" y="1324400"/>
            <a:ext cx="2588100" cy="2867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Open Sans Light"/>
              <a:buChar char="●"/>
            </a:pPr>
            <a:r>
              <a:rPr lang="en" sz="1200">
                <a:latin typeface="Open Sans"/>
                <a:ea typeface="Open Sans"/>
                <a:cs typeface="Open Sans"/>
                <a:sym typeface="Open Sans"/>
              </a:rPr>
              <a:t>Chennai to grow population </a:t>
            </a:r>
            <a:r>
              <a:rPr lang="en" sz="1200">
                <a:highlight>
                  <a:srgbClr val="FFFFFF"/>
                </a:highlight>
                <a:latin typeface="Open Sans"/>
                <a:ea typeface="Open Sans"/>
                <a:cs typeface="Open Sans"/>
                <a:sym typeface="Open Sans"/>
              </a:rPr>
              <a:t>2.5 times by year 2025.</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Kolkata had a decrease correlated with strictly following COVID lockdowns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Delhi and Mumbai have little change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25" name="Google Shape;125;p21"/>
          <p:cNvPicPr preferRelativeResize="0"/>
          <p:nvPr/>
        </p:nvPicPr>
        <p:blipFill rotWithShape="1">
          <a:blip r:embed="rId3">
            <a:alphaModFix/>
          </a:blip>
          <a:srcRect l="12922" t="21866" b="6791"/>
          <a:stretch/>
        </p:blipFill>
        <p:spPr>
          <a:xfrm>
            <a:off x="778350" y="507225"/>
            <a:ext cx="2237349" cy="2232700"/>
          </a:xfrm>
          <a:prstGeom prst="rect">
            <a:avLst/>
          </a:prstGeom>
          <a:noFill/>
          <a:ln>
            <a:noFill/>
          </a:ln>
        </p:spPr>
      </p:pic>
      <p:pic>
        <p:nvPicPr>
          <p:cNvPr id="126" name="Google Shape;126;p21"/>
          <p:cNvPicPr preferRelativeResize="0"/>
          <p:nvPr/>
        </p:nvPicPr>
        <p:blipFill rotWithShape="1">
          <a:blip r:embed="rId4">
            <a:alphaModFix/>
          </a:blip>
          <a:srcRect l="4915" t="21861" b="5747"/>
          <a:stretch/>
        </p:blipFill>
        <p:spPr>
          <a:xfrm>
            <a:off x="4221450" y="462350"/>
            <a:ext cx="2515000" cy="2322450"/>
          </a:xfrm>
          <a:prstGeom prst="rect">
            <a:avLst/>
          </a:prstGeom>
          <a:noFill/>
          <a:ln>
            <a:noFill/>
          </a:ln>
        </p:spPr>
      </p:pic>
      <p:pic>
        <p:nvPicPr>
          <p:cNvPr id="127" name="Google Shape;127;p21"/>
          <p:cNvPicPr preferRelativeResize="0"/>
          <p:nvPr/>
        </p:nvPicPr>
        <p:blipFill rotWithShape="1">
          <a:blip r:embed="rId5">
            <a:alphaModFix/>
          </a:blip>
          <a:srcRect l="4915" t="21363" b="4944"/>
          <a:stretch/>
        </p:blipFill>
        <p:spPr>
          <a:xfrm>
            <a:off x="6162025" y="2499650"/>
            <a:ext cx="2515000" cy="2322450"/>
          </a:xfrm>
          <a:prstGeom prst="rect">
            <a:avLst/>
          </a:prstGeom>
          <a:noFill/>
          <a:ln>
            <a:noFill/>
          </a:ln>
        </p:spPr>
      </p:pic>
      <p:pic>
        <p:nvPicPr>
          <p:cNvPr id="128" name="Google Shape;128;p21"/>
          <p:cNvPicPr preferRelativeResize="0"/>
          <p:nvPr/>
        </p:nvPicPr>
        <p:blipFill rotWithShape="1">
          <a:blip r:embed="rId6">
            <a:alphaModFix/>
          </a:blip>
          <a:srcRect l="7016" t="22169" r="2453" b="5288"/>
          <a:stretch/>
        </p:blipFill>
        <p:spPr>
          <a:xfrm>
            <a:off x="2375650" y="2479550"/>
            <a:ext cx="2394500" cy="2322450"/>
          </a:xfrm>
          <a:prstGeom prst="rect">
            <a:avLst/>
          </a:prstGeom>
          <a:noFill/>
          <a:ln>
            <a:noFill/>
          </a:ln>
        </p:spPr>
      </p:pic>
      <p:sp>
        <p:nvSpPr>
          <p:cNvPr id="129" name="Google Shape;129;p21"/>
          <p:cNvSpPr txBox="1"/>
          <p:nvPr/>
        </p:nvSpPr>
        <p:spPr>
          <a:xfrm>
            <a:off x="397350" y="504875"/>
            <a:ext cx="1279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Chennai</a:t>
            </a:r>
            <a:endParaRPr b="1">
              <a:latin typeface="Open Sans"/>
              <a:ea typeface="Open Sans"/>
              <a:cs typeface="Open Sans"/>
              <a:sym typeface="Open Sans"/>
            </a:endParaRPr>
          </a:p>
        </p:txBody>
      </p:sp>
      <p:sp>
        <p:nvSpPr>
          <p:cNvPr id="130" name="Google Shape;130;p21"/>
          <p:cNvSpPr txBox="1"/>
          <p:nvPr/>
        </p:nvSpPr>
        <p:spPr>
          <a:xfrm>
            <a:off x="2437000" y="2320125"/>
            <a:ext cx="1929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Mumbai</a:t>
            </a:r>
            <a:endParaRPr b="1">
              <a:latin typeface="Open Sans"/>
              <a:ea typeface="Open Sans"/>
              <a:cs typeface="Open Sans"/>
              <a:sym typeface="Open Sans"/>
            </a:endParaRPr>
          </a:p>
        </p:txBody>
      </p:sp>
      <p:sp>
        <p:nvSpPr>
          <p:cNvPr id="131" name="Google Shape;131;p21"/>
          <p:cNvSpPr txBox="1"/>
          <p:nvPr/>
        </p:nvSpPr>
        <p:spPr>
          <a:xfrm>
            <a:off x="3812800" y="504875"/>
            <a:ext cx="1525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New Delhi</a:t>
            </a:r>
            <a:endParaRPr b="1">
              <a:latin typeface="Open Sans"/>
              <a:ea typeface="Open Sans"/>
              <a:cs typeface="Open Sans"/>
              <a:sym typeface="Open Sans"/>
            </a:endParaRPr>
          </a:p>
        </p:txBody>
      </p:sp>
      <p:sp>
        <p:nvSpPr>
          <p:cNvPr id="132" name="Google Shape;132;p21"/>
          <p:cNvSpPr txBox="1"/>
          <p:nvPr/>
        </p:nvSpPr>
        <p:spPr>
          <a:xfrm>
            <a:off x="6370875" y="2311250"/>
            <a:ext cx="1525800" cy="2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Kolkata</a:t>
            </a:r>
            <a:endParaRPr b="1">
              <a:latin typeface="Open Sans"/>
              <a:ea typeface="Open Sans"/>
              <a:cs typeface="Open Sans"/>
              <a:sym typeface="Open Sans"/>
            </a:endParaRPr>
          </a:p>
        </p:txBody>
      </p:sp>
      <p:sp>
        <p:nvSpPr>
          <p:cNvPr id="133" name="Google Shape;133;p21"/>
          <p:cNvSpPr txBox="1"/>
          <p:nvPr/>
        </p:nvSpPr>
        <p:spPr>
          <a:xfrm>
            <a:off x="507025" y="3142125"/>
            <a:ext cx="1929900" cy="15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Pie Charts of City Pollutants during “COVID” era</a:t>
            </a:r>
            <a:endParaRPr b="1">
              <a:latin typeface="Open Sans"/>
              <a:ea typeface="Open Sans"/>
              <a:cs typeface="Open Sans"/>
              <a:sym typeface="Open Sans"/>
            </a:endParaRPr>
          </a:p>
          <a:p>
            <a:pPr marL="0" lvl="0" indent="0" algn="l" rtl="0">
              <a:spcBef>
                <a:spcPts val="0"/>
              </a:spcBef>
              <a:spcAft>
                <a:spcPts val="0"/>
              </a:spcAft>
              <a:buNone/>
            </a:pPr>
            <a:endParaRPr sz="1100" i="1">
              <a:latin typeface="Open Sans Light"/>
              <a:ea typeface="Open Sans Light"/>
              <a:cs typeface="Open Sans Light"/>
              <a:sym typeface="Open Sans Light"/>
            </a:endParaRPr>
          </a:p>
          <a:p>
            <a:pPr marL="0" lvl="0" indent="0" algn="l" rtl="0">
              <a:spcBef>
                <a:spcPts val="0"/>
              </a:spcBef>
              <a:spcAft>
                <a:spcPts val="0"/>
              </a:spcAft>
              <a:buNone/>
            </a:pPr>
            <a:r>
              <a:rPr lang="en" sz="1100" i="1">
                <a:latin typeface="Open Sans Light"/>
                <a:ea typeface="Open Sans Light"/>
                <a:cs typeface="Open Sans Light"/>
                <a:sym typeface="Open Sans Light"/>
              </a:rPr>
              <a:t>June 22nd, 2020</a:t>
            </a:r>
            <a:endParaRPr sz="1100" i="1">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body" idx="1"/>
          </p:nvPr>
        </p:nvSpPr>
        <p:spPr>
          <a:xfrm>
            <a:off x="678250" y="4277300"/>
            <a:ext cx="7787400" cy="4458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a:t>Mumbai Pre / Post COVID</a:t>
            </a:r>
            <a:endParaRPr/>
          </a:p>
        </p:txBody>
      </p:sp>
      <p:sp>
        <p:nvSpPr>
          <p:cNvPr id="139" name="Google Shape;139;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140" name="Google Shape;140;p22"/>
          <p:cNvPicPr preferRelativeResize="0"/>
          <p:nvPr/>
        </p:nvPicPr>
        <p:blipFill rotWithShape="1">
          <a:blip r:embed="rId3">
            <a:alphaModFix/>
          </a:blip>
          <a:srcRect l="6976" t="22606"/>
          <a:stretch/>
        </p:blipFill>
        <p:spPr>
          <a:xfrm>
            <a:off x="549100" y="477400"/>
            <a:ext cx="3898675" cy="3926100"/>
          </a:xfrm>
          <a:prstGeom prst="rect">
            <a:avLst/>
          </a:prstGeom>
          <a:noFill/>
          <a:ln>
            <a:noFill/>
          </a:ln>
        </p:spPr>
      </p:pic>
      <p:pic>
        <p:nvPicPr>
          <p:cNvPr id="141" name="Google Shape;141;p22"/>
          <p:cNvPicPr preferRelativeResize="0"/>
          <p:nvPr/>
        </p:nvPicPr>
        <p:blipFill rotWithShape="1">
          <a:blip r:embed="rId4">
            <a:alphaModFix/>
          </a:blip>
          <a:srcRect l="5131" t="22169" r="9" b="5288"/>
          <a:stretch/>
        </p:blipFill>
        <p:spPr>
          <a:xfrm>
            <a:off x="4560800" y="477400"/>
            <a:ext cx="4008500" cy="3710250"/>
          </a:xfrm>
          <a:prstGeom prst="rect">
            <a:avLst/>
          </a:prstGeom>
          <a:noFill/>
          <a:ln>
            <a:noFill/>
          </a:ln>
        </p:spPr>
      </p:pic>
      <p:sp>
        <p:nvSpPr>
          <p:cNvPr id="142" name="Google Shape;142;p22"/>
          <p:cNvSpPr txBox="1"/>
          <p:nvPr/>
        </p:nvSpPr>
        <p:spPr>
          <a:xfrm>
            <a:off x="549100" y="468050"/>
            <a:ext cx="9861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2017</a:t>
            </a:r>
            <a:endParaRPr b="1">
              <a:latin typeface="Open Sans"/>
              <a:ea typeface="Open Sans"/>
              <a:cs typeface="Open Sans"/>
              <a:sym typeface="Open Sans"/>
            </a:endParaRPr>
          </a:p>
        </p:txBody>
      </p:sp>
      <p:sp>
        <p:nvSpPr>
          <p:cNvPr id="143" name="Google Shape;143;p22"/>
          <p:cNvSpPr txBox="1"/>
          <p:nvPr/>
        </p:nvSpPr>
        <p:spPr>
          <a:xfrm>
            <a:off x="4682625" y="484100"/>
            <a:ext cx="1109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2020</a:t>
            </a:r>
            <a:endParaRPr b="1">
              <a:latin typeface="Open Sans"/>
              <a:ea typeface="Open Sans"/>
              <a:cs typeface="Open Sans"/>
              <a:sym typeface="Open Sans"/>
            </a:endParaRPr>
          </a:p>
        </p:txBody>
      </p:sp>
      <p:sp>
        <p:nvSpPr>
          <p:cNvPr id="144" name="Google Shape;144;p22"/>
          <p:cNvSpPr txBox="1"/>
          <p:nvPr/>
        </p:nvSpPr>
        <p:spPr>
          <a:xfrm>
            <a:off x="549100" y="586950"/>
            <a:ext cx="2183400" cy="78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900" b="1">
                <a:highlight>
                  <a:srgbClr val="FFFFFF"/>
                </a:highlight>
              </a:rPr>
              <a:t>Mean CO levels</a:t>
            </a:r>
            <a:r>
              <a:rPr lang="en" sz="900" b="1">
                <a:highlight>
                  <a:schemeClr val="lt1"/>
                </a:highlight>
              </a:rPr>
              <a:t>: </a:t>
            </a:r>
            <a:r>
              <a:rPr lang="en" sz="900">
                <a:highlight>
                  <a:schemeClr val="lt1"/>
                </a:highlight>
              </a:rPr>
              <a:t>510.8 </a:t>
            </a:r>
            <a:endParaRPr sz="900">
              <a:highlight>
                <a:schemeClr val="lt1"/>
              </a:highlight>
            </a:endParaRPr>
          </a:p>
          <a:p>
            <a:pPr marL="0" lvl="0" indent="0" algn="l" rtl="0">
              <a:spcBef>
                <a:spcPts val="0"/>
              </a:spcBef>
              <a:spcAft>
                <a:spcPts val="0"/>
              </a:spcAft>
              <a:buNone/>
            </a:pPr>
            <a:endParaRPr sz="1300">
              <a:highlight>
                <a:srgbClr val="FFFFFF"/>
              </a:highlight>
              <a:latin typeface="Open Sans"/>
              <a:ea typeface="Open Sans"/>
              <a:cs typeface="Open Sans"/>
              <a:sym typeface="Open Sans"/>
            </a:endParaRPr>
          </a:p>
          <a:p>
            <a:pPr marL="0" lvl="0" indent="0" algn="l" rtl="0">
              <a:spcBef>
                <a:spcPts val="0"/>
              </a:spcBef>
              <a:spcAft>
                <a:spcPts val="0"/>
              </a:spcAft>
              <a:buNone/>
            </a:pPr>
            <a:endParaRPr sz="1300">
              <a:highlight>
                <a:srgbClr val="FFFFFF"/>
              </a:highlight>
              <a:latin typeface="Open Sans"/>
              <a:ea typeface="Open Sans"/>
              <a:cs typeface="Open Sans"/>
              <a:sym typeface="Open Sans"/>
            </a:endParaRPr>
          </a:p>
        </p:txBody>
      </p:sp>
      <p:sp>
        <p:nvSpPr>
          <p:cNvPr id="145" name="Google Shape;145;p22"/>
          <p:cNvSpPr txBox="1"/>
          <p:nvPr/>
        </p:nvSpPr>
        <p:spPr>
          <a:xfrm>
            <a:off x="4682625" y="736950"/>
            <a:ext cx="4196400" cy="4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highlight>
                  <a:srgbClr val="FFFFFF"/>
                </a:highlight>
              </a:rPr>
              <a:t>Mean CO levels</a:t>
            </a:r>
            <a:r>
              <a:rPr lang="en" sz="900" b="1"/>
              <a:t>: </a:t>
            </a:r>
            <a:r>
              <a:rPr lang="en" sz="900"/>
              <a:t>420.5</a:t>
            </a:r>
            <a:endParaRPr sz="900"/>
          </a:p>
          <a:p>
            <a:pPr marL="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body" idx="1"/>
          </p:nvPr>
        </p:nvSpPr>
        <p:spPr>
          <a:xfrm>
            <a:off x="678250" y="4277300"/>
            <a:ext cx="7787400" cy="445800"/>
          </a:xfrm>
          <a:prstGeom prst="rect">
            <a:avLst/>
          </a:prstGeom>
        </p:spPr>
        <p:txBody>
          <a:bodyPr spcFirstLastPara="1" wrap="square" lIns="0" tIns="0" rIns="0" bIns="0" anchor="t" anchorCtr="0">
            <a:noAutofit/>
          </a:bodyPr>
          <a:lstStyle/>
          <a:p>
            <a:pPr marL="0" lvl="0" indent="0" algn="ctr" rtl="0">
              <a:spcBef>
                <a:spcPts val="360"/>
              </a:spcBef>
              <a:spcAft>
                <a:spcPts val="0"/>
              </a:spcAft>
              <a:buNone/>
            </a:pPr>
            <a:r>
              <a:rPr lang="en"/>
              <a:t>Kolkata Pre / Post COVID</a:t>
            </a:r>
            <a:endParaRPr/>
          </a:p>
        </p:txBody>
      </p:sp>
      <p:sp>
        <p:nvSpPr>
          <p:cNvPr id="151" name="Google Shape;151;p2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52" name="Google Shape;152;p23"/>
          <p:cNvPicPr preferRelativeResize="0"/>
          <p:nvPr/>
        </p:nvPicPr>
        <p:blipFill rotWithShape="1">
          <a:blip r:embed="rId3">
            <a:alphaModFix/>
          </a:blip>
          <a:srcRect l="7398" t="21890" b="5745"/>
          <a:stretch/>
        </p:blipFill>
        <p:spPr>
          <a:xfrm>
            <a:off x="523338" y="403400"/>
            <a:ext cx="4067534" cy="3847150"/>
          </a:xfrm>
          <a:prstGeom prst="rect">
            <a:avLst/>
          </a:prstGeom>
          <a:noFill/>
          <a:ln>
            <a:noFill/>
          </a:ln>
        </p:spPr>
      </p:pic>
      <p:pic>
        <p:nvPicPr>
          <p:cNvPr id="153" name="Google Shape;153;p23"/>
          <p:cNvPicPr preferRelativeResize="0"/>
          <p:nvPr/>
        </p:nvPicPr>
        <p:blipFill rotWithShape="1">
          <a:blip r:embed="rId4">
            <a:alphaModFix/>
          </a:blip>
          <a:srcRect l="4915" t="21363" b="4944"/>
          <a:stretch/>
        </p:blipFill>
        <p:spPr>
          <a:xfrm>
            <a:off x="4551275" y="403400"/>
            <a:ext cx="4166100" cy="3847150"/>
          </a:xfrm>
          <a:prstGeom prst="rect">
            <a:avLst/>
          </a:prstGeom>
          <a:noFill/>
          <a:ln>
            <a:noFill/>
          </a:ln>
        </p:spPr>
      </p:pic>
      <p:sp>
        <p:nvSpPr>
          <p:cNvPr id="154" name="Google Shape;154;p23"/>
          <p:cNvSpPr txBox="1"/>
          <p:nvPr/>
        </p:nvSpPr>
        <p:spPr>
          <a:xfrm>
            <a:off x="523350" y="375300"/>
            <a:ext cx="10086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2017</a:t>
            </a:r>
            <a:endParaRPr b="1">
              <a:latin typeface="Open Sans"/>
              <a:ea typeface="Open Sans"/>
              <a:cs typeface="Open Sans"/>
              <a:sym typeface="Open Sans"/>
            </a:endParaRPr>
          </a:p>
        </p:txBody>
      </p:sp>
      <p:sp>
        <p:nvSpPr>
          <p:cNvPr id="155" name="Google Shape;155;p23"/>
          <p:cNvSpPr txBox="1"/>
          <p:nvPr/>
        </p:nvSpPr>
        <p:spPr>
          <a:xfrm>
            <a:off x="4750025" y="381000"/>
            <a:ext cx="9636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2020</a:t>
            </a:r>
            <a:endParaRPr b="1">
              <a:latin typeface="Open Sans"/>
              <a:ea typeface="Open Sans"/>
              <a:cs typeface="Open Sans"/>
              <a:sym typeface="Open Sans"/>
            </a:endParaRPr>
          </a:p>
        </p:txBody>
      </p:sp>
      <p:sp>
        <p:nvSpPr>
          <p:cNvPr id="156" name="Google Shape;156;p23"/>
          <p:cNvSpPr txBox="1"/>
          <p:nvPr/>
        </p:nvSpPr>
        <p:spPr>
          <a:xfrm>
            <a:off x="523350" y="533400"/>
            <a:ext cx="18891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900" b="1">
                <a:highlight>
                  <a:srgbClr val="FFFFFF"/>
                </a:highlight>
              </a:rPr>
              <a:t>Mean CO levels: </a:t>
            </a:r>
            <a:r>
              <a:rPr lang="en" sz="900">
                <a:highlight>
                  <a:srgbClr val="FFFFFF"/>
                </a:highlight>
              </a:rPr>
              <a:t>607.1</a:t>
            </a:r>
            <a:endParaRPr sz="900">
              <a:highlight>
                <a:srgbClr val="FFFFFF"/>
              </a:highlight>
            </a:endParaRPr>
          </a:p>
          <a:p>
            <a:pPr marL="0" lvl="0" indent="0" algn="l" rtl="0">
              <a:lnSpc>
                <a:spcPct val="115000"/>
              </a:lnSpc>
              <a:spcBef>
                <a:spcPts val="900"/>
              </a:spcBef>
              <a:spcAft>
                <a:spcPts val="0"/>
              </a:spcAft>
              <a:buNone/>
            </a:pPr>
            <a:endParaRPr sz="900">
              <a:highlight>
                <a:srgbClr val="FFFFFF"/>
              </a:highlight>
            </a:endParaRPr>
          </a:p>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157" name="Google Shape;157;p23"/>
          <p:cNvSpPr txBox="1"/>
          <p:nvPr/>
        </p:nvSpPr>
        <p:spPr>
          <a:xfrm>
            <a:off x="4750025" y="634150"/>
            <a:ext cx="1635000" cy="5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Mean CO levels:</a:t>
            </a:r>
            <a:r>
              <a:rPr lang="en" sz="900"/>
              <a:t> 260.0</a:t>
            </a:r>
            <a:endParaRPr sz="900"/>
          </a:p>
          <a:p>
            <a:pPr marL="0" lvl="0" indent="0" algn="l" rtl="0">
              <a:spcBef>
                <a:spcPts val="0"/>
              </a:spcBef>
              <a:spcAft>
                <a:spcPts val="0"/>
              </a:spcAft>
              <a:buNone/>
            </a:pPr>
            <a:endParaRPr>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name="Orsino template">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987</Words>
  <Application>Microsoft Office PowerPoint</Application>
  <PresentationFormat>On-screen Show (16:9)</PresentationFormat>
  <Paragraphs>157</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Lexend Deca</vt:lpstr>
      <vt:lpstr>Open Sans</vt:lpstr>
      <vt:lpstr>Open Sans Light</vt:lpstr>
      <vt:lpstr>Open Sans SemiBold</vt:lpstr>
      <vt:lpstr>Roboto</vt:lpstr>
      <vt:lpstr>Orsino template</vt:lpstr>
      <vt:lpstr>Air Pollution in India’s Four Cities  Pre / Post COVID-19 Emma Lipari, Brandon Mohammed, Anjelica Ramsey,  Shivani Thakkar, Sanjaye Thomas </vt:lpstr>
      <vt:lpstr>PowerPoint Presentation</vt:lpstr>
      <vt:lpstr>City Profiles</vt:lpstr>
      <vt:lpstr>Summary Table - Carbon Monoxide (CO per µg/m3)</vt:lpstr>
      <vt:lpstr>PowerPoint Presentation</vt:lpstr>
      <vt:lpstr>PowerPoint Presentation</vt:lpstr>
      <vt:lpstr>PowerPoint Presentation</vt:lpstr>
      <vt:lpstr>PowerPoint Presentation</vt:lpstr>
      <vt:lpstr>PowerPoint Presentation</vt:lpstr>
      <vt:lpstr>Analysis</vt:lpstr>
      <vt:lpstr>Hurdles</vt:lpstr>
      <vt:lpstr>Final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in India’s Four Cities  Pre / Post COVID-19 Emma Lipari, Brandon Mohammed, Anjelica Ramsey,  Shivani Thakkar, Sanjaye Thomas </dc:title>
  <dc:creator>SANJAYE Thomas</dc:creator>
  <cp:lastModifiedBy>SANJAYE Thomas</cp:lastModifiedBy>
  <cp:revision>4</cp:revision>
  <dcterms:modified xsi:type="dcterms:W3CDTF">2020-07-01T01:26:47Z</dcterms:modified>
</cp:coreProperties>
</file>